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3"/>
  </p:notesMasterIdLst>
  <p:handoutMasterIdLst>
    <p:handoutMasterId r:id="rId44"/>
  </p:handoutMasterIdLst>
  <p:sldIdLst>
    <p:sldId id="256" r:id="rId2"/>
    <p:sldId id="263" r:id="rId3"/>
    <p:sldId id="266" r:id="rId4"/>
    <p:sldId id="337" r:id="rId5"/>
    <p:sldId id="320" r:id="rId6"/>
    <p:sldId id="335" r:id="rId7"/>
    <p:sldId id="299" r:id="rId8"/>
    <p:sldId id="338" r:id="rId9"/>
    <p:sldId id="339" r:id="rId10"/>
    <p:sldId id="340" r:id="rId11"/>
    <p:sldId id="341" r:id="rId12"/>
    <p:sldId id="343" r:id="rId13"/>
    <p:sldId id="344" r:id="rId14"/>
    <p:sldId id="345" r:id="rId15"/>
    <p:sldId id="346" r:id="rId16"/>
    <p:sldId id="323" r:id="rId17"/>
    <p:sldId id="321" r:id="rId18"/>
    <p:sldId id="322" r:id="rId19"/>
    <p:sldId id="325" r:id="rId20"/>
    <p:sldId id="357" r:id="rId21"/>
    <p:sldId id="267" r:id="rId22"/>
    <p:sldId id="324" r:id="rId23"/>
    <p:sldId id="326" r:id="rId24"/>
    <p:sldId id="358" r:id="rId25"/>
    <p:sldId id="327" r:id="rId26"/>
    <p:sldId id="328" r:id="rId27"/>
    <p:sldId id="330" r:id="rId28"/>
    <p:sldId id="329" r:id="rId29"/>
    <p:sldId id="331" r:id="rId30"/>
    <p:sldId id="359" r:id="rId31"/>
    <p:sldId id="332" r:id="rId32"/>
    <p:sldId id="354" r:id="rId33"/>
    <p:sldId id="333" r:id="rId34"/>
    <p:sldId id="355" r:id="rId35"/>
    <p:sldId id="347" r:id="rId36"/>
    <p:sldId id="334" r:id="rId37"/>
    <p:sldId id="352" r:id="rId38"/>
    <p:sldId id="356" r:id="rId39"/>
    <p:sldId id="336" r:id="rId40"/>
    <p:sldId id="353" r:id="rId41"/>
    <p:sldId id="27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EF"/>
    <a:srgbClr val="EDDDFF"/>
    <a:srgbClr val="EF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4660"/>
  </p:normalViewPr>
  <p:slideViewPr>
    <p:cSldViewPr snapToGrid="0">
      <p:cViewPr>
        <p:scale>
          <a:sx n="150" d="100"/>
          <a:sy n="150" d="100"/>
        </p:scale>
        <p:origin x="1000"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20674-D20B-4E7C-B71A-2C5BAE749662}" type="datetimeFigureOut">
              <a:rPr lang="en-US" smtClean="0"/>
              <a:t>8/14/24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Sharif University of Technology</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FBD8F5-13E8-484D-81DB-EAB119FF61E2}" type="slidenum">
              <a:rPr lang="en-US" smtClean="0"/>
              <a:t>‹#›</a:t>
            </a:fld>
            <a:endParaRPr lang="en-US"/>
          </a:p>
        </p:txBody>
      </p:sp>
    </p:spTree>
    <p:extLst>
      <p:ext uri="{BB962C8B-B14F-4D97-AF65-F5344CB8AC3E}">
        <p14:creationId xmlns:p14="http://schemas.microsoft.com/office/powerpoint/2010/main" val="139011458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B3C04-1182-4037-B1CF-54D5CD861F57}" type="datetimeFigureOut">
              <a:rPr lang="en-US" smtClean="0"/>
              <a:t>8/14/24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Sharif University of Technology</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416F8-8C9B-4A55-8029-1F9CAD293A1A}" type="slidenum">
              <a:rPr lang="en-US" smtClean="0"/>
              <a:t>‹#›</a:t>
            </a:fld>
            <a:endParaRPr lang="en-US"/>
          </a:p>
        </p:txBody>
      </p:sp>
    </p:spTree>
    <p:extLst>
      <p:ext uri="{BB962C8B-B14F-4D97-AF65-F5344CB8AC3E}">
        <p14:creationId xmlns:p14="http://schemas.microsoft.com/office/powerpoint/2010/main" val="127561853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F86AD8-9543-4917-8066-0A89DD5FE1E7}" type="datetime1">
              <a:rPr lang="en-US" smtClean="0"/>
              <a:t>8/14/24</a:t>
            </a:fld>
            <a:endParaRPr lang="en-US" dirty="0"/>
          </a:p>
        </p:txBody>
      </p:sp>
      <p:sp>
        <p:nvSpPr>
          <p:cNvPr id="5" name="Footer Placeholder 4"/>
          <p:cNvSpPr>
            <a:spLocks noGrp="1"/>
          </p:cNvSpPr>
          <p:nvPr>
            <p:ph type="ftr" sz="quarter" idx="11"/>
          </p:nvPr>
        </p:nvSpPr>
        <p:spPr/>
        <p:txBody>
          <a:bodyPr/>
          <a:lstStyle/>
          <a:p>
            <a:r>
              <a:rPr lang="sv-SE"/>
              <a:t>Refrigeration Systems - Dr. Hakkaki Fard - Fall 2019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AC5F498-9BF5-4621-8672-53B40F3CA36C}" type="datetime1">
              <a:rPr lang="en-US" smtClean="0"/>
              <a:t>8/14/24</a:t>
            </a:fld>
            <a:endParaRPr lang="en-US" dirty="0"/>
          </a:p>
        </p:txBody>
      </p:sp>
      <p:sp>
        <p:nvSpPr>
          <p:cNvPr id="6" name="Footer Placeholder 5"/>
          <p:cNvSpPr>
            <a:spLocks noGrp="1"/>
          </p:cNvSpPr>
          <p:nvPr>
            <p:ph type="ftr" sz="quarter" idx="11"/>
          </p:nvPr>
        </p:nvSpPr>
        <p:spPr/>
        <p:txBody>
          <a:bodyPr/>
          <a:lstStyle/>
          <a:p>
            <a:r>
              <a:rPr lang="sv-SE"/>
              <a:t>Refrigeration Systems - Dr. Hakkaki Fard - Fall 2019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25ED663C-07A9-4A90-AA64-686501D53997}" type="datetime1">
              <a:rPr lang="en-US" smtClean="0"/>
              <a:t>8/14/24</a:t>
            </a:fld>
            <a:endParaRPr lang="en-US" dirty="0"/>
          </a:p>
        </p:txBody>
      </p:sp>
      <p:sp>
        <p:nvSpPr>
          <p:cNvPr id="5" name="Footer Placeholder 4"/>
          <p:cNvSpPr>
            <a:spLocks noGrp="1"/>
          </p:cNvSpPr>
          <p:nvPr>
            <p:ph type="ftr" sz="quarter" idx="11"/>
          </p:nvPr>
        </p:nvSpPr>
        <p:spPr/>
        <p:txBody>
          <a:bodyPr/>
          <a:lstStyle/>
          <a:p>
            <a:r>
              <a:rPr lang="sv-SE"/>
              <a:t>Refrigeration Systems - Dr. Hakkaki Fard - Fall 2019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841FB41F-406C-4A0C-8D98-4F8CB24F1223}" type="datetime1">
              <a:rPr lang="en-US" smtClean="0"/>
              <a:t>8/14/24</a:t>
            </a:fld>
            <a:endParaRPr lang="en-US" dirty="0"/>
          </a:p>
        </p:txBody>
      </p:sp>
      <p:sp>
        <p:nvSpPr>
          <p:cNvPr id="3" name="Footer Placeholder 2"/>
          <p:cNvSpPr>
            <a:spLocks noGrp="1"/>
          </p:cNvSpPr>
          <p:nvPr>
            <p:ph type="ftr" sz="quarter" idx="11"/>
          </p:nvPr>
        </p:nvSpPr>
        <p:spPr/>
        <p:txBody>
          <a:bodyPr/>
          <a:lstStyle/>
          <a:p>
            <a:r>
              <a:rPr lang="sv-SE"/>
              <a:t>Refrigeration Systems - Dr. Hakkaki Fard - Fall 2019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06BBB-526B-4512-B121-171255EB9A2D}" type="datetime1">
              <a:rPr lang="en-US" smtClean="0"/>
              <a:t>8/14/24</a:t>
            </a:fld>
            <a:endParaRPr lang="en-US" dirty="0"/>
          </a:p>
        </p:txBody>
      </p:sp>
      <p:sp>
        <p:nvSpPr>
          <p:cNvPr id="5" name="Footer Placeholder 4"/>
          <p:cNvSpPr>
            <a:spLocks noGrp="1"/>
          </p:cNvSpPr>
          <p:nvPr>
            <p:ph type="ftr" sz="quarter" idx="11"/>
          </p:nvPr>
        </p:nvSpPr>
        <p:spPr/>
        <p:txBody>
          <a:bodyPr/>
          <a:lstStyle/>
          <a:p>
            <a:r>
              <a:rPr lang="sv-SE"/>
              <a:t>Refrigeration Systems - Dr. Hakkaki Fard - Fall 2019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9F1060-AB39-4FA2-8186-2C503A6B7501}" type="datetime1">
              <a:rPr lang="en-US" smtClean="0"/>
              <a:t>8/14/24</a:t>
            </a:fld>
            <a:endParaRPr lang="en-US" dirty="0"/>
          </a:p>
        </p:txBody>
      </p:sp>
      <p:sp>
        <p:nvSpPr>
          <p:cNvPr id="5" name="Footer Placeholder 4"/>
          <p:cNvSpPr>
            <a:spLocks noGrp="1"/>
          </p:cNvSpPr>
          <p:nvPr>
            <p:ph type="ftr" sz="quarter" idx="11"/>
          </p:nvPr>
        </p:nvSpPr>
        <p:spPr/>
        <p:txBody>
          <a:bodyPr/>
          <a:lstStyle/>
          <a:p>
            <a:r>
              <a:rPr lang="sv-SE"/>
              <a:t>Refrigeration Systems - Dr. Hakkaki Fard - Fall 2019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01139B-B8F7-483D-B419-AF92706021B7}" type="datetime1">
              <a:rPr lang="en-US" smtClean="0"/>
              <a:t>8/14/24</a:t>
            </a:fld>
            <a:endParaRPr lang="en-US" dirty="0"/>
          </a:p>
        </p:txBody>
      </p:sp>
      <p:sp>
        <p:nvSpPr>
          <p:cNvPr id="5" name="Footer Placeholder 4"/>
          <p:cNvSpPr>
            <a:spLocks noGrp="1"/>
          </p:cNvSpPr>
          <p:nvPr>
            <p:ph type="ftr" sz="quarter" idx="11"/>
          </p:nvPr>
        </p:nvSpPr>
        <p:spPr/>
        <p:txBody>
          <a:bodyPr/>
          <a:lstStyle/>
          <a:p>
            <a:r>
              <a:rPr lang="sv-SE"/>
              <a:t>Refrigeration Systems - Dr. Hakkaki Fard - Fall 2019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494F01-04A3-470C-B2DC-A84DD271DCE7}" type="datetime1">
              <a:rPr lang="en-US" smtClean="0"/>
              <a:t>8/14/24</a:t>
            </a:fld>
            <a:endParaRPr lang="en-US" dirty="0"/>
          </a:p>
        </p:txBody>
      </p:sp>
      <p:sp>
        <p:nvSpPr>
          <p:cNvPr id="5" name="Footer Placeholder 4"/>
          <p:cNvSpPr>
            <a:spLocks noGrp="1"/>
          </p:cNvSpPr>
          <p:nvPr>
            <p:ph type="ftr" sz="quarter" idx="11"/>
          </p:nvPr>
        </p:nvSpPr>
        <p:spPr/>
        <p:txBody>
          <a:bodyPr/>
          <a:lstStyle/>
          <a:p>
            <a:r>
              <a:rPr lang="sv-SE"/>
              <a:t>Refrigeration Systems - Dr. Hakkaki Fard - Fall 2019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6C9B2-3C9A-496A-81D1-3A9D3075AA48}" type="datetime1">
              <a:rPr lang="en-US" smtClean="0"/>
              <a:t>8/14/24</a:t>
            </a:fld>
            <a:endParaRPr lang="en-US" dirty="0"/>
          </a:p>
        </p:txBody>
      </p:sp>
      <p:sp>
        <p:nvSpPr>
          <p:cNvPr id="6" name="Footer Placeholder 5"/>
          <p:cNvSpPr>
            <a:spLocks noGrp="1"/>
          </p:cNvSpPr>
          <p:nvPr>
            <p:ph type="ftr" sz="quarter" idx="11"/>
          </p:nvPr>
        </p:nvSpPr>
        <p:spPr/>
        <p:txBody>
          <a:bodyPr/>
          <a:lstStyle/>
          <a:p>
            <a:r>
              <a:rPr lang="sv-SE"/>
              <a:t>Refrigeration Systems - Dr. Hakkaki Fard - Fall 2019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718744-1C23-40F5-82AD-18269045C607}" type="datetime1">
              <a:rPr lang="en-US" smtClean="0"/>
              <a:t>8/14/24</a:t>
            </a:fld>
            <a:endParaRPr lang="en-US" dirty="0"/>
          </a:p>
        </p:txBody>
      </p:sp>
      <p:sp>
        <p:nvSpPr>
          <p:cNvPr id="8" name="Footer Placeholder 7"/>
          <p:cNvSpPr>
            <a:spLocks noGrp="1"/>
          </p:cNvSpPr>
          <p:nvPr>
            <p:ph type="ftr" sz="quarter" idx="11"/>
          </p:nvPr>
        </p:nvSpPr>
        <p:spPr/>
        <p:txBody>
          <a:bodyPr/>
          <a:lstStyle/>
          <a:p>
            <a:r>
              <a:rPr lang="sv-SE"/>
              <a:t>Refrigeration Systems - Dr. Hakkaki Fard - Fall 2019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03AE6B-6C5F-4FDB-8E88-C2503D9E9356}" type="datetime1">
              <a:rPr lang="en-US" smtClean="0"/>
              <a:t>8/14/24</a:t>
            </a:fld>
            <a:endParaRPr lang="en-US" dirty="0"/>
          </a:p>
        </p:txBody>
      </p:sp>
      <p:sp>
        <p:nvSpPr>
          <p:cNvPr id="4" name="Footer Placeholder 3"/>
          <p:cNvSpPr>
            <a:spLocks noGrp="1"/>
          </p:cNvSpPr>
          <p:nvPr>
            <p:ph type="ftr" sz="quarter" idx="11"/>
          </p:nvPr>
        </p:nvSpPr>
        <p:spPr/>
        <p:txBody>
          <a:bodyPr/>
          <a:lstStyle/>
          <a:p>
            <a:r>
              <a:rPr lang="sv-SE"/>
              <a:t>Refrigeration Systems - Dr. Hakkaki Fard - Fall 2019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BAD28-73A5-49F4-BCEC-82B783497E65}" type="datetime1">
              <a:rPr lang="en-US" smtClean="0"/>
              <a:t>8/14/24</a:t>
            </a:fld>
            <a:endParaRPr lang="en-US" dirty="0"/>
          </a:p>
        </p:txBody>
      </p:sp>
      <p:sp>
        <p:nvSpPr>
          <p:cNvPr id="3" name="Footer Placeholder 2"/>
          <p:cNvSpPr>
            <a:spLocks noGrp="1"/>
          </p:cNvSpPr>
          <p:nvPr>
            <p:ph type="ftr" sz="quarter" idx="11"/>
          </p:nvPr>
        </p:nvSpPr>
        <p:spPr/>
        <p:txBody>
          <a:bodyPr/>
          <a:lstStyle/>
          <a:p>
            <a:r>
              <a:rPr lang="sv-SE"/>
              <a:t>Refrigeration Systems - Dr. Hakkaki Fard - Fall 2019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9BD7727-858A-4558-81E8-6DFD6982F34C}" type="datetime1">
              <a:rPr lang="en-US" smtClean="0"/>
              <a:t>8/14/24</a:t>
            </a:fld>
            <a:endParaRPr lang="en-US" dirty="0"/>
          </a:p>
        </p:txBody>
      </p:sp>
      <p:sp>
        <p:nvSpPr>
          <p:cNvPr id="6" name="Footer Placeholder 5"/>
          <p:cNvSpPr>
            <a:spLocks noGrp="1"/>
          </p:cNvSpPr>
          <p:nvPr>
            <p:ph type="ftr" sz="quarter" idx="11"/>
          </p:nvPr>
        </p:nvSpPr>
        <p:spPr/>
        <p:txBody>
          <a:bodyPr/>
          <a:lstStyle/>
          <a:p>
            <a:r>
              <a:rPr lang="sv-SE"/>
              <a:t>Refrigeration Systems - Dr. Hakkaki Fard - Fall 2019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4A84416B-EF5C-464B-A97C-F991C016B30F}" type="datetime1">
              <a:rPr lang="en-US" smtClean="0"/>
              <a:t>8/14/24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sv-SE"/>
              <a:t>Refrigeration Systems - Dr. Hakkaki Fard - Fall 2019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sv-SE"/>
              <a:t>Refrigeration Systems - Dr. Hakkaki Fard - Fall 2019 </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40152A6-45F5-42E0-A304-BD3DC961859B}" type="datetime1">
              <a:rPr lang="en-US" smtClean="0"/>
              <a:t>8/14/24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4203" y="695598"/>
            <a:ext cx="11063594" cy="2466339"/>
          </a:xfrm>
        </p:spPr>
        <p:txBody>
          <a:bodyPr/>
          <a:lstStyle/>
          <a:p>
            <a:pPr algn="ctr"/>
            <a:r>
              <a:rPr lang="en-CA" dirty="0"/>
              <a:t>Classical ML and Deep Learning Models for anomaly detection</a:t>
            </a:r>
            <a:endParaRPr lang="en-US" dirty="0"/>
          </a:p>
        </p:txBody>
      </p:sp>
      <p:sp>
        <p:nvSpPr>
          <p:cNvPr id="3" name="Subtitle 2"/>
          <p:cNvSpPr>
            <a:spLocks noGrp="1"/>
          </p:cNvSpPr>
          <p:nvPr>
            <p:ph type="subTitle" idx="1"/>
          </p:nvPr>
        </p:nvSpPr>
        <p:spPr>
          <a:xfrm>
            <a:off x="810001" y="5280847"/>
            <a:ext cx="10572000" cy="1216668"/>
          </a:xfrm>
        </p:spPr>
        <p:txBody>
          <a:bodyPr>
            <a:normAutofit lnSpcReduction="10000"/>
          </a:bodyPr>
          <a:lstStyle/>
          <a:p>
            <a:r>
              <a:rPr lang="en-US" b="1" dirty="0"/>
              <a:t>Tina Hajinejad</a:t>
            </a:r>
          </a:p>
          <a:p>
            <a:r>
              <a:rPr lang="en-US" dirty="0"/>
              <a:t>August 2024</a:t>
            </a:r>
          </a:p>
          <a:p>
            <a:r>
              <a:rPr lang="en-US" dirty="0"/>
              <a:t>ALS </a:t>
            </a:r>
            <a:r>
              <a:rPr lang="en-US" dirty="0" err="1"/>
              <a:t>GoldSplot</a:t>
            </a:r>
            <a:r>
              <a:rPr lang="en-US" dirty="0"/>
              <a:t> Interview</a:t>
            </a:r>
          </a:p>
          <a:p>
            <a:endParaRPr lang="en-US" dirty="0"/>
          </a:p>
        </p:txBody>
      </p:sp>
      <p:sp>
        <p:nvSpPr>
          <p:cNvPr id="5" name="TextBox 4">
            <a:extLst>
              <a:ext uri="{FF2B5EF4-FFF2-40B4-BE49-F238E27FC236}">
                <a16:creationId xmlns:a16="http://schemas.microsoft.com/office/drawing/2014/main" id="{6B0D08A5-15E4-E434-88D4-C50B6BC93050}"/>
              </a:ext>
            </a:extLst>
          </p:cNvPr>
          <p:cNvSpPr txBox="1"/>
          <p:nvPr/>
        </p:nvSpPr>
        <p:spPr>
          <a:xfrm>
            <a:off x="3390900" y="3359389"/>
            <a:ext cx="5410200" cy="369332"/>
          </a:xfrm>
          <a:prstGeom prst="rect">
            <a:avLst/>
          </a:prstGeom>
          <a:noFill/>
        </p:spPr>
        <p:txBody>
          <a:bodyPr wrap="square">
            <a:spAutoFit/>
          </a:bodyPr>
          <a:lstStyle/>
          <a:p>
            <a:pPr algn="ctr"/>
            <a:r>
              <a:rPr lang="en-CA" b="1" i="0" dirty="0">
                <a:solidFill>
                  <a:srgbClr val="2B2C30"/>
                </a:solidFill>
                <a:effectLst/>
                <a:latin typeface="+mj-lt"/>
              </a:rPr>
              <a:t>FRAMEWORKS AND PERFORMACE EVALUATION</a:t>
            </a:r>
            <a:endParaRPr lang="en-US" dirty="0">
              <a:latin typeface="+mj-lt"/>
            </a:endParaRPr>
          </a:p>
        </p:txBody>
      </p:sp>
    </p:spTree>
    <p:extLst>
      <p:ext uri="{BB962C8B-B14F-4D97-AF65-F5344CB8AC3E}">
        <p14:creationId xmlns:p14="http://schemas.microsoft.com/office/powerpoint/2010/main" val="158654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EA4F-9113-4D78-7DC8-C46DE81EC0CD}"/>
              </a:ext>
            </a:extLst>
          </p:cNvPr>
          <p:cNvSpPr>
            <a:spLocks noGrp="1"/>
          </p:cNvSpPr>
          <p:nvPr>
            <p:ph type="title"/>
          </p:nvPr>
        </p:nvSpPr>
        <p:spPr/>
        <p:txBody>
          <a:bodyPr/>
          <a:lstStyle/>
          <a:p>
            <a:r>
              <a:rPr lang="en-US" dirty="0"/>
              <a:t>Problem Statement – Challenges  </a:t>
            </a:r>
          </a:p>
        </p:txBody>
      </p:sp>
      <p:sp>
        <p:nvSpPr>
          <p:cNvPr id="3" name="Content Placeholder 2">
            <a:extLst>
              <a:ext uri="{FF2B5EF4-FFF2-40B4-BE49-F238E27FC236}">
                <a16:creationId xmlns:a16="http://schemas.microsoft.com/office/drawing/2014/main" id="{36B7846F-2506-B01D-60C3-C699B8D53CB1}"/>
              </a:ext>
            </a:extLst>
          </p:cNvPr>
          <p:cNvSpPr>
            <a:spLocks noGrp="1"/>
          </p:cNvSpPr>
          <p:nvPr>
            <p:ph idx="1"/>
          </p:nvPr>
        </p:nvSpPr>
        <p:spPr>
          <a:xfrm>
            <a:off x="304800" y="2222287"/>
            <a:ext cx="11558546" cy="3568913"/>
          </a:xfrm>
        </p:spPr>
        <p:txBody>
          <a:bodyPr>
            <a:normAutofit/>
          </a:bodyPr>
          <a:lstStyle/>
          <a:p>
            <a:pPr marL="0" indent="0">
              <a:buNone/>
            </a:pPr>
            <a:r>
              <a:rPr lang="en-CA" b="1" dirty="0"/>
              <a:t>4. Data Partitioning Dilemma</a:t>
            </a:r>
          </a:p>
          <a:p>
            <a:pPr marL="0" indent="0">
              <a:buNone/>
            </a:pPr>
            <a:endParaRPr lang="en-CA" b="1" dirty="0"/>
          </a:p>
          <a:p>
            <a:r>
              <a:rPr lang="en-CA" dirty="0"/>
              <a:t>Dividing 250 datasets for  </a:t>
            </a:r>
            <a:r>
              <a:rPr lang="en-CA" b="1" dirty="0"/>
              <a:t>classifier training, hyperparameter tuning, and </a:t>
            </a:r>
          </a:p>
          <a:p>
            <a:r>
              <a:rPr lang="en-CA" dirty="0"/>
              <a:t>The small dataset size: </a:t>
            </a:r>
            <a:r>
              <a:rPr lang="en-CA" b="1" dirty="0"/>
              <a:t>overfitting, </a:t>
            </a:r>
            <a:r>
              <a:rPr lang="en-CA" dirty="0"/>
              <a:t>reduced robustness</a:t>
            </a:r>
          </a:p>
          <a:p>
            <a:r>
              <a:rPr lang="en-CA" dirty="0"/>
              <a:t>Using 200 out of 250 datasets for training : risk of </a:t>
            </a:r>
            <a:r>
              <a:rPr lang="en-CA" b="1" dirty="0"/>
              <a:t>data leakage</a:t>
            </a:r>
            <a:r>
              <a:rPr lang="en-CA" dirty="0"/>
              <a:t>, making the evaluation </a:t>
            </a:r>
            <a:r>
              <a:rPr lang="en-CA" b="1" dirty="0"/>
              <a:t>less reliable.</a:t>
            </a:r>
          </a:p>
          <a:p>
            <a:pPr marL="0" indent="0">
              <a:buNone/>
            </a:pPr>
            <a:endParaRPr lang="en-US" dirty="0"/>
          </a:p>
        </p:txBody>
      </p:sp>
      <p:sp>
        <p:nvSpPr>
          <p:cNvPr id="5" name="Slide Number Placeholder 4">
            <a:extLst>
              <a:ext uri="{FF2B5EF4-FFF2-40B4-BE49-F238E27FC236}">
                <a16:creationId xmlns:a16="http://schemas.microsoft.com/office/drawing/2014/main" id="{CDA5C3B2-AA62-6D21-5246-6A6254A76223}"/>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8" name="Footer Placeholder 3">
            <a:extLst>
              <a:ext uri="{FF2B5EF4-FFF2-40B4-BE49-F238E27FC236}">
                <a16:creationId xmlns:a16="http://schemas.microsoft.com/office/drawing/2014/main" id="{C65D99D1-11A5-E9F7-4A78-2E8F389295C7}"/>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3374744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EA4F-9113-4D78-7DC8-C46DE81EC0CD}"/>
              </a:ext>
            </a:extLst>
          </p:cNvPr>
          <p:cNvSpPr>
            <a:spLocks noGrp="1"/>
          </p:cNvSpPr>
          <p:nvPr>
            <p:ph type="title"/>
          </p:nvPr>
        </p:nvSpPr>
        <p:spPr/>
        <p:txBody>
          <a:bodyPr/>
          <a:lstStyle/>
          <a:p>
            <a:r>
              <a:rPr lang="en-US" dirty="0"/>
              <a:t>Problem Statement – Challenges  </a:t>
            </a:r>
          </a:p>
        </p:txBody>
      </p:sp>
      <p:sp>
        <p:nvSpPr>
          <p:cNvPr id="3" name="Content Placeholder 2">
            <a:extLst>
              <a:ext uri="{FF2B5EF4-FFF2-40B4-BE49-F238E27FC236}">
                <a16:creationId xmlns:a16="http://schemas.microsoft.com/office/drawing/2014/main" id="{36B7846F-2506-B01D-60C3-C699B8D53CB1}"/>
              </a:ext>
            </a:extLst>
          </p:cNvPr>
          <p:cNvSpPr>
            <a:spLocks noGrp="1"/>
          </p:cNvSpPr>
          <p:nvPr>
            <p:ph idx="1"/>
          </p:nvPr>
        </p:nvSpPr>
        <p:spPr>
          <a:xfrm>
            <a:off x="304800" y="2305878"/>
            <a:ext cx="11068486" cy="3530379"/>
          </a:xfrm>
        </p:spPr>
        <p:txBody>
          <a:bodyPr>
            <a:normAutofit/>
          </a:bodyPr>
          <a:lstStyle/>
          <a:p>
            <a:pPr marL="0" indent="0">
              <a:buNone/>
            </a:pPr>
            <a:r>
              <a:rPr lang="en-CA" b="1" dirty="0"/>
              <a:t>5. Class Imbalance and Rare Anomaly Types</a:t>
            </a:r>
            <a:r>
              <a:rPr lang="en-CA" dirty="0"/>
              <a:t>:</a:t>
            </a:r>
            <a:endParaRPr lang="en-CA" b="1" dirty="0"/>
          </a:p>
          <a:p>
            <a:r>
              <a:rPr lang="en-CA" dirty="0"/>
              <a:t>Some anomaly types occur very rarely, appearing only 1 or 2 times across the 250 datasets. </a:t>
            </a:r>
            <a:endParaRPr lang="en-CA" b="1" dirty="0"/>
          </a:p>
          <a:p>
            <a:r>
              <a:rPr lang="en-CA" dirty="0"/>
              <a:t>This extreme class imbalance makes it difficult to train a classifier that can generalize well to these rare anomaly types.</a:t>
            </a:r>
          </a:p>
          <a:p>
            <a:r>
              <a:rPr lang="en-CA" dirty="0"/>
              <a:t>Traditional techniques like data augmentation might not sufficiently address the scarcity of certain anomaly types, and the resulting model may fail to recognize these rare anomalies in new, unseen data.</a:t>
            </a:r>
          </a:p>
          <a:p>
            <a:pPr marL="0" indent="0">
              <a:buNone/>
            </a:pPr>
            <a:r>
              <a:rPr lang="en-CA" b="1" dirty="0"/>
              <a:t>6. Model Specialization for Different Domains</a:t>
            </a:r>
            <a:r>
              <a:rPr lang="en-CA" dirty="0"/>
              <a:t>:</a:t>
            </a:r>
          </a:p>
          <a:p>
            <a:r>
              <a:rPr lang="en-CA" dirty="0"/>
              <a:t>It may be necessary to develop specialized models for each domain. </a:t>
            </a:r>
            <a:endParaRPr lang="en-US" dirty="0"/>
          </a:p>
        </p:txBody>
      </p:sp>
      <p:sp>
        <p:nvSpPr>
          <p:cNvPr id="5" name="Slide Number Placeholder 4">
            <a:extLst>
              <a:ext uri="{FF2B5EF4-FFF2-40B4-BE49-F238E27FC236}">
                <a16:creationId xmlns:a16="http://schemas.microsoft.com/office/drawing/2014/main" id="{CDA5C3B2-AA62-6D21-5246-6A6254A76223}"/>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6" name="Footer Placeholder 3">
            <a:extLst>
              <a:ext uri="{FF2B5EF4-FFF2-40B4-BE49-F238E27FC236}">
                <a16:creationId xmlns:a16="http://schemas.microsoft.com/office/drawing/2014/main" id="{9D82618E-0E88-0748-866B-31BF4BA837C4}"/>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82833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8D2F0-B045-1FE2-32C7-722279EE1FDF}"/>
              </a:ext>
            </a:extLst>
          </p:cNvPr>
          <p:cNvSpPr>
            <a:spLocks noGrp="1"/>
          </p:cNvSpPr>
          <p:nvPr>
            <p:ph type="title"/>
          </p:nvPr>
        </p:nvSpPr>
        <p:spPr/>
        <p:txBody>
          <a:bodyPr/>
          <a:lstStyle/>
          <a:p>
            <a:r>
              <a:rPr lang="en-US" dirty="0"/>
              <a:t>Problem Statement – Challenges </a:t>
            </a:r>
          </a:p>
        </p:txBody>
      </p:sp>
      <p:sp>
        <p:nvSpPr>
          <p:cNvPr id="3" name="Content Placeholder 2">
            <a:extLst>
              <a:ext uri="{FF2B5EF4-FFF2-40B4-BE49-F238E27FC236}">
                <a16:creationId xmlns:a16="http://schemas.microsoft.com/office/drawing/2014/main" id="{10AB396B-B6FB-D3AA-5C15-FFDC83E392D0}"/>
              </a:ext>
            </a:extLst>
          </p:cNvPr>
          <p:cNvSpPr>
            <a:spLocks noGrp="1"/>
          </p:cNvSpPr>
          <p:nvPr>
            <p:ph idx="1"/>
          </p:nvPr>
        </p:nvSpPr>
        <p:spPr/>
        <p:txBody>
          <a:bodyPr/>
          <a:lstStyle/>
          <a:p>
            <a:pPr marL="0" indent="0">
              <a:buNone/>
            </a:pPr>
            <a:r>
              <a:rPr lang="en-CA" b="1" dirty="0"/>
              <a:t>7. Need for Separate Data for Different Model Components</a:t>
            </a:r>
            <a:r>
              <a:rPr lang="en-CA" dirty="0"/>
              <a:t>:</a:t>
            </a:r>
          </a:p>
          <a:p>
            <a:pPr>
              <a:buFont typeface="Arial" panose="020B0604020202020204" pitchFamily="34" charset="0"/>
              <a:buChar char="•"/>
            </a:pPr>
            <a:r>
              <a:rPr lang="en-CA" dirty="0"/>
              <a:t>To effectively develop and evaluate the anomaly detection and classification models, separate datasets are needed for:</a:t>
            </a:r>
          </a:p>
          <a:p>
            <a:pPr marL="742950" lvl="1" indent="-285750">
              <a:buFont typeface="Arial" panose="020B0604020202020204" pitchFamily="34" charset="0"/>
              <a:buChar char="•"/>
            </a:pPr>
            <a:r>
              <a:rPr lang="en-CA" b="1" dirty="0"/>
              <a:t>Classifier Training</a:t>
            </a:r>
            <a:endParaRPr lang="en-CA" dirty="0"/>
          </a:p>
          <a:p>
            <a:pPr marL="742950" lvl="1" indent="-285750">
              <a:buFont typeface="Arial" panose="020B0604020202020204" pitchFamily="34" charset="0"/>
              <a:buChar char="•"/>
            </a:pPr>
            <a:r>
              <a:rPr lang="en-CA" b="1" dirty="0"/>
              <a:t>Anomaly Location Detection</a:t>
            </a:r>
            <a:endParaRPr lang="en-CA" dirty="0"/>
          </a:p>
          <a:p>
            <a:pPr marL="742950" lvl="1" indent="-285750">
              <a:buFont typeface="Arial" panose="020B0604020202020204" pitchFamily="34" charset="0"/>
              <a:buChar char="•"/>
            </a:pPr>
            <a:r>
              <a:rPr lang="en-CA" b="1" dirty="0"/>
              <a:t>Hyperparameter Tuning</a:t>
            </a:r>
            <a:endParaRPr lang="en-CA" dirty="0"/>
          </a:p>
          <a:p>
            <a:pPr marL="742950" lvl="1" indent="-285750">
              <a:buFont typeface="Arial" panose="020B0604020202020204" pitchFamily="34" charset="0"/>
              <a:buChar char="•"/>
            </a:pPr>
            <a:r>
              <a:rPr lang="en-CA" b="1" dirty="0"/>
              <a:t>Testing</a:t>
            </a:r>
          </a:p>
          <a:p>
            <a:pPr marL="457200" lvl="1" indent="0">
              <a:buNone/>
            </a:pPr>
            <a:endParaRPr lang="en-CA" b="1" dirty="0"/>
          </a:p>
          <a:p>
            <a:r>
              <a:rPr lang="en-CA" dirty="0"/>
              <a:t>However, the limited number of datasets makes it difficult to allocate separate data for each of these tasks without risking overlap or insufficient data for robust evaluation.</a:t>
            </a:r>
            <a:endParaRPr lang="en-CA" b="1" dirty="0"/>
          </a:p>
        </p:txBody>
      </p:sp>
      <p:sp>
        <p:nvSpPr>
          <p:cNvPr id="5" name="Slide Number Placeholder 4">
            <a:extLst>
              <a:ext uri="{FF2B5EF4-FFF2-40B4-BE49-F238E27FC236}">
                <a16:creationId xmlns:a16="http://schemas.microsoft.com/office/drawing/2014/main" id="{E30E1F51-1555-8C15-C74A-460EDB931F05}"/>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6" name="Footer Placeholder 3">
            <a:extLst>
              <a:ext uri="{FF2B5EF4-FFF2-40B4-BE49-F238E27FC236}">
                <a16:creationId xmlns:a16="http://schemas.microsoft.com/office/drawing/2014/main" id="{0679A70A-6969-8C00-A65A-48AD96671993}"/>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32092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7A24-A488-DAE6-F998-492E6C9CFBF7}"/>
              </a:ext>
            </a:extLst>
          </p:cNvPr>
          <p:cNvSpPr>
            <a:spLocks noGrp="1"/>
          </p:cNvSpPr>
          <p:nvPr>
            <p:ph type="title"/>
          </p:nvPr>
        </p:nvSpPr>
        <p:spPr/>
        <p:txBody>
          <a:bodyPr/>
          <a:lstStyle/>
          <a:p>
            <a:r>
              <a:rPr lang="en-US" dirty="0"/>
              <a:t>Problem Statement – Challenges </a:t>
            </a:r>
          </a:p>
        </p:txBody>
      </p:sp>
      <p:sp>
        <p:nvSpPr>
          <p:cNvPr id="3" name="Content Placeholder 2">
            <a:extLst>
              <a:ext uri="{FF2B5EF4-FFF2-40B4-BE49-F238E27FC236}">
                <a16:creationId xmlns:a16="http://schemas.microsoft.com/office/drawing/2014/main" id="{E0086AAC-7746-D839-9E48-F01A87F80917}"/>
              </a:ext>
            </a:extLst>
          </p:cNvPr>
          <p:cNvSpPr>
            <a:spLocks noGrp="1"/>
          </p:cNvSpPr>
          <p:nvPr>
            <p:ph idx="1"/>
          </p:nvPr>
        </p:nvSpPr>
        <p:spPr>
          <a:xfrm>
            <a:off x="818712" y="2222287"/>
            <a:ext cx="10554574" cy="3819075"/>
          </a:xfrm>
        </p:spPr>
        <p:txBody>
          <a:bodyPr>
            <a:normAutofit/>
          </a:bodyPr>
          <a:lstStyle/>
          <a:p>
            <a:pPr marL="0" indent="0">
              <a:buNone/>
            </a:pPr>
            <a:r>
              <a:rPr lang="en-CA" b="1" dirty="0"/>
              <a:t>8. Hyperparameter Tuning with Limited Data</a:t>
            </a:r>
            <a:r>
              <a:rPr lang="en-CA" dirty="0"/>
              <a:t>:</a:t>
            </a:r>
          </a:p>
          <a:p>
            <a:r>
              <a:rPr lang="en-CA" dirty="0"/>
              <a:t>The small number of datasets complicates the process of hyperparameter tuning. </a:t>
            </a:r>
          </a:p>
          <a:p>
            <a:r>
              <a:rPr lang="en-CA" dirty="0"/>
              <a:t>Using even a small portion of the data for tuning could lead to models that are overfitted to those specific datasets, reducing their effectiveness on unseen data.</a:t>
            </a:r>
          </a:p>
          <a:p>
            <a:endParaRPr lang="en-CA" dirty="0"/>
          </a:p>
          <a:p>
            <a:pPr marL="0" indent="0">
              <a:buNone/>
            </a:pPr>
            <a:r>
              <a:rPr lang="en-CA" b="1" dirty="0"/>
              <a:t>9. Overfitting Risks Due to Data Reuse</a:t>
            </a:r>
            <a:r>
              <a:rPr lang="en-CA" dirty="0"/>
              <a:t>:</a:t>
            </a:r>
          </a:p>
          <a:p>
            <a:r>
              <a:rPr lang="en-CA" dirty="0"/>
              <a:t>Because of the limited data, there's a risk of reusing the same datasets across different stages of model development, leading to overfitting. This reduces the model's ability to generalize to new, unseen data.</a:t>
            </a:r>
            <a:endParaRPr lang="en-US" dirty="0"/>
          </a:p>
        </p:txBody>
      </p:sp>
      <p:sp>
        <p:nvSpPr>
          <p:cNvPr id="5" name="Slide Number Placeholder 4">
            <a:extLst>
              <a:ext uri="{FF2B5EF4-FFF2-40B4-BE49-F238E27FC236}">
                <a16:creationId xmlns:a16="http://schemas.microsoft.com/office/drawing/2014/main" id="{29C2D8FC-3273-FE8D-E978-4A8C838CF0B0}"/>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Footer Placeholder 3">
            <a:extLst>
              <a:ext uri="{FF2B5EF4-FFF2-40B4-BE49-F238E27FC236}">
                <a16:creationId xmlns:a16="http://schemas.microsoft.com/office/drawing/2014/main" id="{7EEC07BE-E405-6607-EEEE-C6799400F8B2}"/>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519983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C3BC-64BE-2B4D-B8E3-5CECF873BEF9}"/>
              </a:ext>
            </a:extLst>
          </p:cNvPr>
          <p:cNvSpPr>
            <a:spLocks noGrp="1"/>
          </p:cNvSpPr>
          <p:nvPr>
            <p:ph type="title"/>
          </p:nvPr>
        </p:nvSpPr>
        <p:spPr/>
        <p:txBody>
          <a:bodyPr/>
          <a:lstStyle/>
          <a:p>
            <a:r>
              <a:rPr lang="en-US" dirty="0"/>
              <a:t>Problem Statement – Challenges </a:t>
            </a:r>
          </a:p>
        </p:txBody>
      </p:sp>
      <p:sp>
        <p:nvSpPr>
          <p:cNvPr id="3" name="Content Placeholder 2">
            <a:extLst>
              <a:ext uri="{FF2B5EF4-FFF2-40B4-BE49-F238E27FC236}">
                <a16:creationId xmlns:a16="http://schemas.microsoft.com/office/drawing/2014/main" id="{FBB4FB79-6EA6-2DE4-B7B8-17F9116C64F1}"/>
              </a:ext>
            </a:extLst>
          </p:cNvPr>
          <p:cNvSpPr>
            <a:spLocks noGrp="1"/>
          </p:cNvSpPr>
          <p:nvPr>
            <p:ph idx="1"/>
          </p:nvPr>
        </p:nvSpPr>
        <p:spPr>
          <a:xfrm>
            <a:off x="818712" y="2222287"/>
            <a:ext cx="10554574" cy="3304753"/>
          </a:xfrm>
        </p:spPr>
        <p:txBody>
          <a:bodyPr>
            <a:normAutofit/>
          </a:bodyPr>
          <a:lstStyle/>
          <a:p>
            <a:pPr marL="0" indent="0">
              <a:buNone/>
            </a:pPr>
            <a:r>
              <a:rPr lang="en-US" b="1" dirty="0"/>
              <a:t>10. </a:t>
            </a:r>
            <a:r>
              <a:rPr lang="en-CA" b="1" dirty="0"/>
              <a:t>Domain-Specific Model Requirements:</a:t>
            </a:r>
          </a:p>
          <a:p>
            <a:pPr marL="0" indent="0">
              <a:buNone/>
            </a:pPr>
            <a:endParaRPr lang="en-CA" b="1" dirty="0"/>
          </a:p>
          <a:p>
            <a:r>
              <a:rPr lang="en-CA" dirty="0"/>
              <a:t>Each domain may require its own tailored model, as the characteristics of anomalies can vary across domains. </a:t>
            </a:r>
          </a:p>
          <a:p>
            <a:r>
              <a:rPr lang="en-CA" dirty="0"/>
              <a:t>The behavior of time series, especially in anomalies and jumps, can vary within each industrial domain.</a:t>
            </a:r>
          </a:p>
          <a:p>
            <a:r>
              <a:rPr lang="en-CA" dirty="0"/>
              <a:t>For example, an unusual pattern in a medical time series might look very different from an unusual pattern anomaly in an industrial process.</a:t>
            </a:r>
            <a:endParaRPr lang="en-US" b="1" dirty="0"/>
          </a:p>
        </p:txBody>
      </p:sp>
      <p:sp>
        <p:nvSpPr>
          <p:cNvPr id="5" name="Slide Number Placeholder 4">
            <a:extLst>
              <a:ext uri="{FF2B5EF4-FFF2-40B4-BE49-F238E27FC236}">
                <a16:creationId xmlns:a16="http://schemas.microsoft.com/office/drawing/2014/main" id="{EB0B1568-9DDF-F415-6C45-7E67F35E876D}"/>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Footer Placeholder 3">
            <a:extLst>
              <a:ext uri="{FF2B5EF4-FFF2-40B4-BE49-F238E27FC236}">
                <a16:creationId xmlns:a16="http://schemas.microsoft.com/office/drawing/2014/main" id="{E60DABC0-354E-8B97-6B2A-B7DA4CE641ED}"/>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782770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F56F-1338-948F-44EF-ACC59D42200D}"/>
              </a:ext>
            </a:extLst>
          </p:cNvPr>
          <p:cNvSpPr>
            <a:spLocks noGrp="1"/>
          </p:cNvSpPr>
          <p:nvPr>
            <p:ph type="title"/>
          </p:nvPr>
        </p:nvSpPr>
        <p:spPr>
          <a:xfrm>
            <a:off x="294640" y="167044"/>
            <a:ext cx="11785600" cy="1458556"/>
          </a:xfrm>
        </p:spPr>
        <p:txBody>
          <a:bodyPr/>
          <a:lstStyle/>
          <a:p>
            <a:r>
              <a:rPr lang="en-US" sz="3600" dirty="0"/>
              <a:t>Recommendations and Addressing the Challenges</a:t>
            </a:r>
          </a:p>
        </p:txBody>
      </p:sp>
      <p:sp>
        <p:nvSpPr>
          <p:cNvPr id="3" name="Content Placeholder 2">
            <a:extLst>
              <a:ext uri="{FF2B5EF4-FFF2-40B4-BE49-F238E27FC236}">
                <a16:creationId xmlns:a16="http://schemas.microsoft.com/office/drawing/2014/main" id="{8DE1753D-F80E-5CCC-B0AC-46F7C20F7B84}"/>
              </a:ext>
            </a:extLst>
          </p:cNvPr>
          <p:cNvSpPr>
            <a:spLocks noGrp="1"/>
          </p:cNvSpPr>
          <p:nvPr>
            <p:ph idx="1"/>
          </p:nvPr>
        </p:nvSpPr>
        <p:spPr/>
        <p:txBody>
          <a:bodyPr/>
          <a:lstStyle/>
          <a:p>
            <a:r>
              <a:rPr lang="en-CA" b="1" dirty="0"/>
              <a:t>Data Augmentation and Synthetic Data Generation for Anomaly Classifier</a:t>
            </a:r>
          </a:p>
          <a:p>
            <a:r>
              <a:rPr lang="en-CA" b="1" dirty="0"/>
              <a:t>Cross-Validation and Robust Evaluation</a:t>
            </a:r>
          </a:p>
          <a:p>
            <a:r>
              <a:rPr lang="en-CA" b="1" dirty="0"/>
              <a:t>Dedicated Data for Hyperparameter Tuning</a:t>
            </a:r>
          </a:p>
          <a:p>
            <a:r>
              <a:rPr lang="en-CA" b="1" dirty="0"/>
              <a:t>Data Partitioning Strategy</a:t>
            </a:r>
          </a:p>
          <a:p>
            <a:r>
              <a:rPr lang="en-CA" b="1" dirty="0"/>
              <a:t>Hierarchical Modeling Approach</a:t>
            </a:r>
          </a:p>
          <a:p>
            <a:r>
              <a:rPr lang="en-CA" b="1" dirty="0"/>
              <a:t>Focus on Model Generalization</a:t>
            </a:r>
            <a:endParaRPr lang="en-US" b="1" dirty="0"/>
          </a:p>
        </p:txBody>
      </p:sp>
      <p:sp>
        <p:nvSpPr>
          <p:cNvPr id="5" name="Slide Number Placeholder 4">
            <a:extLst>
              <a:ext uri="{FF2B5EF4-FFF2-40B4-BE49-F238E27FC236}">
                <a16:creationId xmlns:a16="http://schemas.microsoft.com/office/drawing/2014/main" id="{12E8F7BB-6751-3144-A03F-0B8B9509237C}"/>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6" name="Footer Placeholder 3">
            <a:extLst>
              <a:ext uri="{FF2B5EF4-FFF2-40B4-BE49-F238E27FC236}">
                <a16:creationId xmlns:a16="http://schemas.microsoft.com/office/drawing/2014/main" id="{D00413E2-A90F-5924-D542-4A9DE03593DC}"/>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1843537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2FB5-4CA1-320F-2053-B3172078F7D6}"/>
              </a:ext>
            </a:extLst>
          </p:cNvPr>
          <p:cNvSpPr>
            <a:spLocks noGrp="1"/>
          </p:cNvSpPr>
          <p:nvPr>
            <p:ph type="title"/>
          </p:nvPr>
        </p:nvSpPr>
        <p:spPr/>
        <p:txBody>
          <a:bodyPr/>
          <a:lstStyle/>
          <a:p>
            <a:r>
              <a:rPr lang="en-US" dirty="0"/>
              <a:t>Prediction of the Anomalous Part</a:t>
            </a:r>
          </a:p>
        </p:txBody>
      </p:sp>
      <p:sp>
        <p:nvSpPr>
          <p:cNvPr id="3" name="Text Placeholder 2">
            <a:extLst>
              <a:ext uri="{FF2B5EF4-FFF2-40B4-BE49-F238E27FC236}">
                <a16:creationId xmlns:a16="http://schemas.microsoft.com/office/drawing/2014/main" id="{8EEBE6E6-5BFF-CB22-14CD-A9FFA02FA005}"/>
              </a:ext>
            </a:extLst>
          </p:cNvPr>
          <p:cNvSpPr>
            <a:spLocks noGrp="1"/>
          </p:cNvSpPr>
          <p:nvPr>
            <p:ph type="body" idx="1"/>
          </p:nvPr>
        </p:nvSpPr>
        <p:spPr/>
        <p:txBody>
          <a:bodyPr/>
          <a:lstStyle/>
          <a:p>
            <a:pPr marL="0" indent="0" algn="l" defTabSz="457200" rtl="0" eaLnBrk="1" latinLnBrk="0" hangingPunct="1">
              <a:spcBef>
                <a:spcPct val="20000"/>
              </a:spcBef>
              <a:spcAft>
                <a:spcPts val="600"/>
              </a:spcAft>
              <a:buClr>
                <a:schemeClr val="accent1"/>
              </a:buClr>
              <a:buFont typeface="Wingdings 2" charset="2"/>
              <a:buNone/>
            </a:pPr>
            <a:r>
              <a:rPr lang="en-US" dirty="0"/>
              <a:t>Isolation Forest (Classic ML model), GRU </a:t>
            </a:r>
            <a:r>
              <a:rPr lang="en-US" dirty="0" err="1"/>
              <a:t>AutoEncoder</a:t>
            </a:r>
            <a:r>
              <a:rPr lang="en-US" dirty="0"/>
              <a:t>, Ensemble Method</a:t>
            </a:r>
          </a:p>
        </p:txBody>
      </p:sp>
      <p:sp>
        <p:nvSpPr>
          <p:cNvPr id="5" name="Slide Number Placeholder 4">
            <a:extLst>
              <a:ext uri="{FF2B5EF4-FFF2-40B4-BE49-F238E27FC236}">
                <a16:creationId xmlns:a16="http://schemas.microsoft.com/office/drawing/2014/main" id="{B201E1EF-FF8C-B1EF-BD8E-1C2FE161964E}"/>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Footer Placeholder 3">
            <a:extLst>
              <a:ext uri="{FF2B5EF4-FFF2-40B4-BE49-F238E27FC236}">
                <a16:creationId xmlns:a16="http://schemas.microsoft.com/office/drawing/2014/main" id="{2B98B78E-B6E1-9520-3C64-2EA46F03C49E}"/>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1217862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19C2-1E98-6922-B2D8-A258F1E24A21}"/>
              </a:ext>
            </a:extLst>
          </p:cNvPr>
          <p:cNvSpPr>
            <a:spLocks noGrp="1"/>
          </p:cNvSpPr>
          <p:nvPr>
            <p:ph type="title"/>
          </p:nvPr>
        </p:nvSpPr>
        <p:spPr/>
        <p:txBody>
          <a:bodyPr/>
          <a:lstStyle/>
          <a:p>
            <a:r>
              <a:rPr lang="en-US" dirty="0"/>
              <a:t>Isolation Forest</a:t>
            </a:r>
          </a:p>
        </p:txBody>
      </p:sp>
      <p:sp>
        <p:nvSpPr>
          <p:cNvPr id="3" name="Content Placeholder 2">
            <a:extLst>
              <a:ext uri="{FF2B5EF4-FFF2-40B4-BE49-F238E27FC236}">
                <a16:creationId xmlns:a16="http://schemas.microsoft.com/office/drawing/2014/main" id="{DFE40B37-5AF8-3DD1-3261-7545D82485B0}"/>
              </a:ext>
            </a:extLst>
          </p:cNvPr>
          <p:cNvSpPr>
            <a:spLocks noGrp="1"/>
          </p:cNvSpPr>
          <p:nvPr>
            <p:ph idx="1"/>
          </p:nvPr>
        </p:nvSpPr>
        <p:spPr>
          <a:xfrm>
            <a:off x="451514" y="2222287"/>
            <a:ext cx="11740486" cy="3819075"/>
          </a:xfrm>
        </p:spPr>
        <p:txBody>
          <a:bodyPr>
            <a:normAutofit/>
          </a:bodyPr>
          <a:lstStyle/>
          <a:p>
            <a:r>
              <a:rPr lang="en-CA" b="1" dirty="0"/>
              <a:t>Anomaly detection </a:t>
            </a:r>
            <a:r>
              <a:rPr lang="en-CA" dirty="0"/>
              <a:t>was performed separately on each dataset, learning from the normal part and identifying the anomalous part.</a:t>
            </a:r>
          </a:p>
          <a:p>
            <a:r>
              <a:rPr lang="en-CA" b="1" dirty="0"/>
              <a:t>Feature Extraction Function</a:t>
            </a:r>
            <a:r>
              <a:rPr lang="en-CA" dirty="0"/>
              <a:t>: mean, standard deviation, min, max, percentiles, Fourier Transform</a:t>
            </a:r>
          </a:p>
          <a:p>
            <a:r>
              <a:rPr lang="en-CA" b="1" dirty="0"/>
              <a:t>Anomaly Scoring</a:t>
            </a:r>
            <a:r>
              <a:rPr lang="en-CA" dirty="0"/>
              <a:t>: Scores the test features using the trained model and identifies the index of the highest anomaly score and predicts the predicted anomaly center.</a:t>
            </a:r>
          </a:p>
          <a:p>
            <a:r>
              <a:rPr lang="en-CA" b="1" dirty="0"/>
              <a:t>Correct Prediction Check</a:t>
            </a:r>
            <a:r>
              <a:rPr lang="en-CA" dirty="0"/>
              <a:t>: Evaluates whether the predicted anomaly center falls within the true anomaly range.</a:t>
            </a:r>
          </a:p>
          <a:p>
            <a:r>
              <a:rPr lang="en-CA" b="1" dirty="0"/>
              <a:t>Anomaly Type Tracking</a:t>
            </a:r>
            <a:r>
              <a:rPr lang="en-CA" dirty="0"/>
              <a:t>: Tracks correct predictions and overall cases by anomaly type using the previously created dictionary.</a:t>
            </a:r>
            <a:endParaRPr lang="en-US" dirty="0"/>
          </a:p>
        </p:txBody>
      </p:sp>
      <p:sp>
        <p:nvSpPr>
          <p:cNvPr id="5" name="Slide Number Placeholder 4">
            <a:extLst>
              <a:ext uri="{FF2B5EF4-FFF2-40B4-BE49-F238E27FC236}">
                <a16:creationId xmlns:a16="http://schemas.microsoft.com/office/drawing/2014/main" id="{EB5DA30F-6CE7-E171-5937-C3AA472683B3}"/>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7" name="Footer Placeholder 3">
            <a:extLst>
              <a:ext uri="{FF2B5EF4-FFF2-40B4-BE49-F238E27FC236}">
                <a16:creationId xmlns:a16="http://schemas.microsoft.com/office/drawing/2014/main" id="{42A1AB40-4AFC-3B09-236F-DA3DB52E35A9}"/>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619753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F0981-E75C-4C55-6485-C0F1972D042E}"/>
              </a:ext>
            </a:extLst>
          </p:cNvPr>
          <p:cNvSpPr>
            <a:spLocks noGrp="1"/>
          </p:cNvSpPr>
          <p:nvPr>
            <p:ph type="title"/>
          </p:nvPr>
        </p:nvSpPr>
        <p:spPr/>
        <p:txBody>
          <a:bodyPr/>
          <a:lstStyle/>
          <a:p>
            <a:r>
              <a:rPr lang="en-US" dirty="0"/>
              <a:t>Isolation Forest – Challenges </a:t>
            </a:r>
          </a:p>
        </p:txBody>
      </p:sp>
      <p:sp>
        <p:nvSpPr>
          <p:cNvPr id="3" name="Content Placeholder 2">
            <a:extLst>
              <a:ext uri="{FF2B5EF4-FFF2-40B4-BE49-F238E27FC236}">
                <a16:creationId xmlns:a16="http://schemas.microsoft.com/office/drawing/2014/main" id="{5583F49D-2410-3705-2928-8EE7E9431193}"/>
              </a:ext>
            </a:extLst>
          </p:cNvPr>
          <p:cNvSpPr>
            <a:spLocks noGrp="1"/>
          </p:cNvSpPr>
          <p:nvPr>
            <p:ph idx="1"/>
          </p:nvPr>
        </p:nvSpPr>
        <p:spPr>
          <a:xfrm>
            <a:off x="325120" y="2222287"/>
            <a:ext cx="11795760" cy="3636511"/>
          </a:xfrm>
        </p:spPr>
        <p:txBody>
          <a:bodyPr/>
          <a:lstStyle/>
          <a:p>
            <a:r>
              <a:rPr lang="en-CA" dirty="0"/>
              <a:t>Time series datasets had varying formats (different delimiters) and potentially non-numeric values</a:t>
            </a:r>
          </a:p>
          <a:p>
            <a:r>
              <a:rPr lang="en-CA" dirty="0"/>
              <a:t>Extracting meaningful features from time series data is complex, especially when dealing with varying lengths and patterns.</a:t>
            </a:r>
          </a:p>
          <a:p>
            <a:r>
              <a:rPr lang="en-CA" dirty="0"/>
              <a:t>The Isolation Forest model had limitations in accurately detecting anomalies, leading to false positives</a:t>
            </a:r>
          </a:p>
          <a:p>
            <a:r>
              <a:rPr lang="en-CA" dirty="0"/>
              <a:t>Isolation is more suitable for outlier detection</a:t>
            </a:r>
          </a:p>
          <a:p>
            <a:r>
              <a:rPr lang="en-CA" dirty="0"/>
              <a:t>Ensuring the model performs well across different types of anomalies, some of which might be more subtle or difficult to detect.</a:t>
            </a:r>
          </a:p>
        </p:txBody>
      </p:sp>
      <p:sp>
        <p:nvSpPr>
          <p:cNvPr id="5" name="Slide Number Placeholder 4">
            <a:extLst>
              <a:ext uri="{FF2B5EF4-FFF2-40B4-BE49-F238E27FC236}">
                <a16:creationId xmlns:a16="http://schemas.microsoft.com/office/drawing/2014/main" id="{50075B29-D8A5-D0F5-460D-1E7F5E06C14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7" name="Footer Placeholder 3">
            <a:extLst>
              <a:ext uri="{FF2B5EF4-FFF2-40B4-BE49-F238E27FC236}">
                <a16:creationId xmlns:a16="http://schemas.microsoft.com/office/drawing/2014/main" id="{C8A76369-DF88-C4B0-7AD6-555A097A5695}"/>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3335237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3DCD9A-CB81-9245-BE72-032414C465B9}"/>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8" name="TextBox 7">
            <a:extLst>
              <a:ext uri="{FF2B5EF4-FFF2-40B4-BE49-F238E27FC236}">
                <a16:creationId xmlns:a16="http://schemas.microsoft.com/office/drawing/2014/main" id="{B8CD1A37-B9EE-151D-122B-B9429D4F956C}"/>
              </a:ext>
            </a:extLst>
          </p:cNvPr>
          <p:cNvSpPr txBox="1"/>
          <p:nvPr/>
        </p:nvSpPr>
        <p:spPr>
          <a:xfrm>
            <a:off x="1462495" y="3156070"/>
            <a:ext cx="2945037" cy="230832"/>
          </a:xfrm>
          <a:prstGeom prst="rect">
            <a:avLst/>
          </a:prstGeom>
          <a:noFill/>
        </p:spPr>
        <p:txBody>
          <a:bodyPr wrap="none" rtlCol="0">
            <a:spAutoFit/>
          </a:bodyPr>
          <a:lstStyle/>
          <a:p>
            <a:r>
              <a:rPr lang="en-US" sz="900" dirty="0"/>
              <a:t>Figure 9: Frequency Change – Correct Prediction</a:t>
            </a:r>
          </a:p>
        </p:txBody>
      </p:sp>
      <p:pic>
        <p:nvPicPr>
          <p:cNvPr id="10" name="Picture 9" descr="A graph showing a number of different types of data&#10;&#10;Description automatically generated with medium confidence">
            <a:extLst>
              <a:ext uri="{FF2B5EF4-FFF2-40B4-BE49-F238E27FC236}">
                <a16:creationId xmlns:a16="http://schemas.microsoft.com/office/drawing/2014/main" id="{11F944A1-E255-5ED2-90B6-3EF1D013792A}"/>
              </a:ext>
            </a:extLst>
          </p:cNvPr>
          <p:cNvPicPr>
            <a:picLocks noChangeAspect="1"/>
          </p:cNvPicPr>
          <p:nvPr/>
        </p:nvPicPr>
        <p:blipFill>
          <a:blip r:embed="rId2"/>
          <a:stretch>
            <a:fillRect/>
          </a:stretch>
        </p:blipFill>
        <p:spPr>
          <a:xfrm>
            <a:off x="0" y="0"/>
            <a:ext cx="5764076" cy="1628681"/>
          </a:xfrm>
          <a:prstGeom prst="rect">
            <a:avLst/>
          </a:prstGeom>
        </p:spPr>
      </p:pic>
      <p:pic>
        <p:nvPicPr>
          <p:cNvPr id="12" name="Picture 11" descr="A graph showing a number of points&#10;&#10;Description automatically generated with medium confidence">
            <a:extLst>
              <a:ext uri="{FF2B5EF4-FFF2-40B4-BE49-F238E27FC236}">
                <a16:creationId xmlns:a16="http://schemas.microsoft.com/office/drawing/2014/main" id="{3BA06D7E-EAFC-7FB2-974F-9D9EA28CD491}"/>
              </a:ext>
            </a:extLst>
          </p:cNvPr>
          <p:cNvPicPr>
            <a:picLocks noChangeAspect="1"/>
          </p:cNvPicPr>
          <p:nvPr/>
        </p:nvPicPr>
        <p:blipFill>
          <a:blip r:embed="rId3"/>
          <a:stretch>
            <a:fillRect/>
          </a:stretch>
        </p:blipFill>
        <p:spPr>
          <a:xfrm>
            <a:off x="0" y="1628681"/>
            <a:ext cx="5764076" cy="1541643"/>
          </a:xfrm>
          <a:prstGeom prst="rect">
            <a:avLst/>
          </a:prstGeom>
        </p:spPr>
      </p:pic>
      <p:pic>
        <p:nvPicPr>
          <p:cNvPr id="14" name="Picture 13" descr="A screen shot of a graph&#10;&#10;Description automatically generated">
            <a:extLst>
              <a:ext uri="{FF2B5EF4-FFF2-40B4-BE49-F238E27FC236}">
                <a16:creationId xmlns:a16="http://schemas.microsoft.com/office/drawing/2014/main" id="{03978A79-283E-A265-5062-2D659C26A6E9}"/>
              </a:ext>
            </a:extLst>
          </p:cNvPr>
          <p:cNvPicPr>
            <a:picLocks noChangeAspect="1"/>
          </p:cNvPicPr>
          <p:nvPr/>
        </p:nvPicPr>
        <p:blipFill>
          <a:blip r:embed="rId4"/>
          <a:stretch>
            <a:fillRect/>
          </a:stretch>
        </p:blipFill>
        <p:spPr>
          <a:xfrm>
            <a:off x="6427923" y="0"/>
            <a:ext cx="5764076" cy="1625533"/>
          </a:xfrm>
          <a:prstGeom prst="rect">
            <a:avLst/>
          </a:prstGeom>
        </p:spPr>
      </p:pic>
      <p:pic>
        <p:nvPicPr>
          <p:cNvPr id="16" name="Picture 15" descr="A graph showing the average of a number of points&#10;&#10;Description automatically generated with medium confidence">
            <a:extLst>
              <a:ext uri="{FF2B5EF4-FFF2-40B4-BE49-F238E27FC236}">
                <a16:creationId xmlns:a16="http://schemas.microsoft.com/office/drawing/2014/main" id="{9899664B-E405-EE41-F369-85FE64726AF4}"/>
              </a:ext>
            </a:extLst>
          </p:cNvPr>
          <p:cNvPicPr>
            <a:picLocks noChangeAspect="1"/>
          </p:cNvPicPr>
          <p:nvPr/>
        </p:nvPicPr>
        <p:blipFill>
          <a:blip r:embed="rId5"/>
          <a:stretch>
            <a:fillRect/>
          </a:stretch>
        </p:blipFill>
        <p:spPr>
          <a:xfrm>
            <a:off x="6427924" y="1625533"/>
            <a:ext cx="5764076" cy="1609100"/>
          </a:xfrm>
          <a:prstGeom prst="rect">
            <a:avLst/>
          </a:prstGeom>
        </p:spPr>
      </p:pic>
      <p:sp>
        <p:nvSpPr>
          <p:cNvPr id="17" name="TextBox 16">
            <a:extLst>
              <a:ext uri="{FF2B5EF4-FFF2-40B4-BE49-F238E27FC236}">
                <a16:creationId xmlns:a16="http://schemas.microsoft.com/office/drawing/2014/main" id="{792A19FB-DF51-E4D1-4346-BE96235497AD}"/>
              </a:ext>
            </a:extLst>
          </p:cNvPr>
          <p:cNvSpPr txBox="1"/>
          <p:nvPr/>
        </p:nvSpPr>
        <p:spPr>
          <a:xfrm>
            <a:off x="7870208" y="3198168"/>
            <a:ext cx="2592376" cy="230832"/>
          </a:xfrm>
          <a:prstGeom prst="rect">
            <a:avLst/>
          </a:prstGeom>
          <a:noFill/>
        </p:spPr>
        <p:txBody>
          <a:bodyPr wrap="none" rtlCol="0">
            <a:spAutoFit/>
          </a:bodyPr>
          <a:lstStyle/>
          <a:p>
            <a:r>
              <a:rPr lang="en-US" sz="900" dirty="0"/>
              <a:t>Figure 10: Missing Peak – Correct Prediction</a:t>
            </a:r>
          </a:p>
        </p:txBody>
      </p:sp>
      <p:pic>
        <p:nvPicPr>
          <p:cNvPr id="19" name="Picture 18" descr="A blue line graph with white text&#10;&#10;Description automatically generated">
            <a:extLst>
              <a:ext uri="{FF2B5EF4-FFF2-40B4-BE49-F238E27FC236}">
                <a16:creationId xmlns:a16="http://schemas.microsoft.com/office/drawing/2014/main" id="{E920816F-5610-9D86-4069-847F1E76163F}"/>
              </a:ext>
            </a:extLst>
          </p:cNvPr>
          <p:cNvPicPr>
            <a:picLocks noChangeAspect="1"/>
          </p:cNvPicPr>
          <p:nvPr/>
        </p:nvPicPr>
        <p:blipFill>
          <a:blip r:embed="rId6"/>
          <a:stretch>
            <a:fillRect/>
          </a:stretch>
        </p:blipFill>
        <p:spPr>
          <a:xfrm>
            <a:off x="-48" y="3386902"/>
            <a:ext cx="5764077" cy="1630656"/>
          </a:xfrm>
          <a:prstGeom prst="rect">
            <a:avLst/>
          </a:prstGeom>
        </p:spPr>
      </p:pic>
      <p:pic>
        <p:nvPicPr>
          <p:cNvPr id="21" name="Picture 20" descr="A graph showing a graph&#10;&#10;Description automatically generated with medium confidence">
            <a:extLst>
              <a:ext uri="{FF2B5EF4-FFF2-40B4-BE49-F238E27FC236}">
                <a16:creationId xmlns:a16="http://schemas.microsoft.com/office/drawing/2014/main" id="{87363312-70DF-1293-83F3-857CEAAEAEA1}"/>
              </a:ext>
            </a:extLst>
          </p:cNvPr>
          <p:cNvPicPr>
            <a:picLocks noChangeAspect="1"/>
          </p:cNvPicPr>
          <p:nvPr/>
        </p:nvPicPr>
        <p:blipFill>
          <a:blip r:embed="rId7"/>
          <a:stretch>
            <a:fillRect/>
          </a:stretch>
        </p:blipFill>
        <p:spPr>
          <a:xfrm>
            <a:off x="-49" y="5017558"/>
            <a:ext cx="5764075" cy="1600681"/>
          </a:xfrm>
          <a:prstGeom prst="rect">
            <a:avLst/>
          </a:prstGeom>
        </p:spPr>
      </p:pic>
      <p:sp>
        <p:nvSpPr>
          <p:cNvPr id="22" name="TextBox 21">
            <a:extLst>
              <a:ext uri="{FF2B5EF4-FFF2-40B4-BE49-F238E27FC236}">
                <a16:creationId xmlns:a16="http://schemas.microsoft.com/office/drawing/2014/main" id="{F3F6A500-F2C2-EF21-22E9-E7C876A0036E}"/>
              </a:ext>
            </a:extLst>
          </p:cNvPr>
          <p:cNvSpPr txBox="1"/>
          <p:nvPr/>
        </p:nvSpPr>
        <p:spPr>
          <a:xfrm>
            <a:off x="1694002" y="6618239"/>
            <a:ext cx="2420856" cy="230832"/>
          </a:xfrm>
          <a:prstGeom prst="rect">
            <a:avLst/>
          </a:prstGeom>
          <a:noFill/>
        </p:spPr>
        <p:txBody>
          <a:bodyPr wrap="none" rtlCol="0">
            <a:spAutoFit/>
          </a:bodyPr>
          <a:lstStyle/>
          <a:p>
            <a:r>
              <a:rPr lang="en-US" sz="900" dirty="0"/>
              <a:t>Figure 11: reversed– Incorrect Prediction</a:t>
            </a:r>
          </a:p>
        </p:txBody>
      </p:sp>
      <p:pic>
        <p:nvPicPr>
          <p:cNvPr id="24" name="Picture 23" descr="A blue line graph with white text&#10;&#10;Description automatically generated">
            <a:extLst>
              <a:ext uri="{FF2B5EF4-FFF2-40B4-BE49-F238E27FC236}">
                <a16:creationId xmlns:a16="http://schemas.microsoft.com/office/drawing/2014/main" id="{240FB4F8-8187-6C3F-6834-892F5C34A147}"/>
              </a:ext>
            </a:extLst>
          </p:cNvPr>
          <p:cNvPicPr>
            <a:picLocks noChangeAspect="1"/>
          </p:cNvPicPr>
          <p:nvPr/>
        </p:nvPicPr>
        <p:blipFill>
          <a:blip r:embed="rId8"/>
          <a:stretch>
            <a:fillRect/>
          </a:stretch>
        </p:blipFill>
        <p:spPr>
          <a:xfrm>
            <a:off x="6427923" y="3388296"/>
            <a:ext cx="5764026" cy="1627867"/>
          </a:xfrm>
          <a:prstGeom prst="rect">
            <a:avLst/>
          </a:prstGeom>
        </p:spPr>
      </p:pic>
      <p:pic>
        <p:nvPicPr>
          <p:cNvPr id="26" name="Picture 25" descr="A blue line graph with white text&#10;&#10;Description automatically generated">
            <a:extLst>
              <a:ext uri="{FF2B5EF4-FFF2-40B4-BE49-F238E27FC236}">
                <a16:creationId xmlns:a16="http://schemas.microsoft.com/office/drawing/2014/main" id="{0E3174D7-9E7A-190A-C155-721A6CC7D011}"/>
              </a:ext>
            </a:extLst>
          </p:cNvPr>
          <p:cNvPicPr>
            <a:picLocks noChangeAspect="1"/>
          </p:cNvPicPr>
          <p:nvPr/>
        </p:nvPicPr>
        <p:blipFill>
          <a:blip r:embed="rId9"/>
          <a:stretch>
            <a:fillRect/>
          </a:stretch>
        </p:blipFill>
        <p:spPr>
          <a:xfrm>
            <a:off x="6427873" y="5007605"/>
            <a:ext cx="5764076" cy="1620585"/>
          </a:xfrm>
          <a:prstGeom prst="rect">
            <a:avLst/>
          </a:prstGeom>
        </p:spPr>
      </p:pic>
      <p:sp>
        <p:nvSpPr>
          <p:cNvPr id="27" name="TextBox 26">
            <a:extLst>
              <a:ext uri="{FF2B5EF4-FFF2-40B4-BE49-F238E27FC236}">
                <a16:creationId xmlns:a16="http://schemas.microsoft.com/office/drawing/2014/main" id="{39B42692-F0D2-FF34-2D4E-3BC1536DA0B0}"/>
              </a:ext>
            </a:extLst>
          </p:cNvPr>
          <p:cNvSpPr txBox="1"/>
          <p:nvPr/>
        </p:nvSpPr>
        <p:spPr>
          <a:xfrm>
            <a:off x="8122027" y="6616705"/>
            <a:ext cx="2427268" cy="230832"/>
          </a:xfrm>
          <a:prstGeom prst="rect">
            <a:avLst/>
          </a:prstGeom>
          <a:noFill/>
        </p:spPr>
        <p:txBody>
          <a:bodyPr wrap="none" rtlCol="0">
            <a:spAutoFit/>
          </a:bodyPr>
          <a:lstStyle/>
          <a:p>
            <a:r>
              <a:rPr lang="en-US" sz="900" dirty="0"/>
              <a:t>Figure 12: time shift– Incorrect Prediction</a:t>
            </a:r>
          </a:p>
        </p:txBody>
      </p:sp>
    </p:spTree>
    <p:extLst>
      <p:ext uri="{BB962C8B-B14F-4D97-AF65-F5344CB8AC3E}">
        <p14:creationId xmlns:p14="http://schemas.microsoft.com/office/powerpoint/2010/main" val="813920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Text Placeholder 2"/>
          <p:cNvSpPr>
            <a:spLocks noGrp="1"/>
          </p:cNvSpPr>
          <p:nvPr>
            <p:ph type="body" sz="quarter" idx="16"/>
          </p:nvPr>
        </p:nvSpPr>
        <p:spPr>
          <a:xfrm>
            <a:off x="6156000" y="2312377"/>
            <a:ext cx="4880300" cy="2269148"/>
          </a:xfrm>
        </p:spPr>
        <p:txBody>
          <a:bodyPr>
            <a:normAutofit/>
          </a:bodyPr>
          <a:lstStyle/>
          <a:p>
            <a:pPr marL="342900" indent="-342900">
              <a:buAutoNum type="arabicPeriod"/>
            </a:pPr>
            <a:r>
              <a:rPr lang="en-US" dirty="0">
                <a:latin typeface="Times New Roman" panose="02020603050405020304" pitchFamily="18" charset="0"/>
                <a:cs typeface="Times New Roman" panose="02020603050405020304" pitchFamily="18" charset="0"/>
              </a:rPr>
              <a:t>Introduction</a:t>
            </a:r>
          </a:p>
          <a:p>
            <a:pPr marL="342900" indent="-342900">
              <a:buAutoNum type="arabicPeriod"/>
            </a:pPr>
            <a:r>
              <a:rPr lang="en-US" dirty="0">
                <a:latin typeface="Times New Roman" panose="02020603050405020304" pitchFamily="18" charset="0"/>
                <a:cs typeface="Times New Roman" panose="02020603050405020304" pitchFamily="18" charset="0"/>
              </a:rPr>
              <a:t>Prediction of the Anomalous Part</a:t>
            </a:r>
          </a:p>
          <a:p>
            <a:pPr marL="342900" indent="-342900">
              <a:buAutoNum type="arabicPeriod"/>
            </a:pPr>
            <a:r>
              <a:rPr lang="en-US" dirty="0">
                <a:latin typeface="Times New Roman" panose="02020603050405020304" pitchFamily="18" charset="0"/>
                <a:cs typeface="Times New Roman" panose="02020603050405020304" pitchFamily="18" charset="0"/>
              </a:rPr>
              <a:t>Supervised Model for Classification</a:t>
            </a:r>
          </a:p>
          <a:p>
            <a:pPr marL="342900" indent="-342900">
              <a:buAutoNum type="arabicPeriod"/>
            </a:pPr>
            <a:r>
              <a:rPr lang="en-US" dirty="0">
                <a:latin typeface="Times New Roman" panose="02020603050405020304" pitchFamily="18" charset="0"/>
                <a:cs typeface="Times New Roman" panose="02020603050405020304" pitchFamily="18" charset="0"/>
              </a:rPr>
              <a:t>Hyperparameter Tuning</a:t>
            </a:r>
          </a:p>
          <a:p>
            <a:pPr marL="342900" indent="-342900">
              <a:buAutoNum type="arabicPeriod"/>
            </a:pPr>
            <a:r>
              <a:rPr lang="en-US" dirty="0">
                <a:latin typeface="Times New Roman" panose="02020603050405020304" pitchFamily="18" charset="0"/>
                <a:cs typeface="Times New Roman" panose="02020603050405020304" pitchFamily="18" charset="0"/>
              </a:rPr>
              <a:t>Results and Evaluation</a:t>
            </a:r>
          </a:p>
          <a:p>
            <a:endParaRPr lang="en-US"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6" name="Footer Placeholder 3">
            <a:extLst>
              <a:ext uri="{FF2B5EF4-FFF2-40B4-BE49-F238E27FC236}">
                <a16:creationId xmlns:a16="http://schemas.microsoft.com/office/drawing/2014/main" id="{80396085-B4F6-3190-BB80-293B4C62B352}"/>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179290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ircle(in)">
                                      <p:cBhvr>
                                        <p:cTn id="19"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B079-FAA1-DB7E-3560-71F105739B23}"/>
              </a:ext>
            </a:extLst>
          </p:cNvPr>
          <p:cNvSpPr>
            <a:spLocks noGrp="1"/>
          </p:cNvSpPr>
          <p:nvPr>
            <p:ph type="title"/>
          </p:nvPr>
        </p:nvSpPr>
        <p:spPr/>
        <p:txBody>
          <a:bodyPr/>
          <a:lstStyle/>
          <a:p>
            <a:r>
              <a:rPr lang="en-US" dirty="0"/>
              <a:t>Performance Metrics</a:t>
            </a:r>
          </a:p>
        </p:txBody>
      </p:sp>
      <p:sp>
        <p:nvSpPr>
          <p:cNvPr id="5" name="Slide Number Placeholder 4">
            <a:extLst>
              <a:ext uri="{FF2B5EF4-FFF2-40B4-BE49-F238E27FC236}">
                <a16:creationId xmlns:a16="http://schemas.microsoft.com/office/drawing/2014/main" id="{D06C141F-9B61-12DF-7A7B-06EB01C73123}"/>
              </a:ext>
            </a:extLst>
          </p:cNvPr>
          <p:cNvSpPr>
            <a:spLocks noGrp="1"/>
          </p:cNvSpPr>
          <p:nvPr>
            <p:ph type="sldNum" sz="quarter" idx="12"/>
          </p:nvPr>
        </p:nvSpPr>
        <p:spPr/>
        <p:txBody>
          <a:bodyPr/>
          <a:lstStyle/>
          <a:p>
            <a:fld id="{D57F1E4F-1CFF-5643-939E-217C01CDF565}" type="slidenum">
              <a:rPr lang="en-US" smtClean="0"/>
              <a:pPr/>
              <a:t>20</a:t>
            </a:fld>
            <a:endParaRPr lang="en-US" dirty="0"/>
          </a:p>
        </p:txBody>
      </p:sp>
      <p:graphicFrame>
        <p:nvGraphicFramePr>
          <p:cNvPr id="9" name="Content Placeholder 5">
            <a:extLst>
              <a:ext uri="{FF2B5EF4-FFF2-40B4-BE49-F238E27FC236}">
                <a16:creationId xmlns:a16="http://schemas.microsoft.com/office/drawing/2014/main" id="{E2EB8D4D-8710-0741-9A6E-2442EF926F68}"/>
              </a:ext>
            </a:extLst>
          </p:cNvPr>
          <p:cNvGraphicFramePr>
            <a:graphicFrameLocks noGrp="1"/>
          </p:cNvGraphicFramePr>
          <p:nvPr>
            <p:ph idx="1"/>
            <p:extLst>
              <p:ext uri="{D42A27DB-BD31-4B8C-83A1-F6EECF244321}">
                <p14:modId xmlns:p14="http://schemas.microsoft.com/office/powerpoint/2010/main" val="504391684"/>
              </p:ext>
            </p:extLst>
          </p:nvPr>
        </p:nvGraphicFramePr>
        <p:xfrm>
          <a:off x="7228416" y="3491633"/>
          <a:ext cx="2976034" cy="1179994"/>
        </p:xfrm>
        <a:graphic>
          <a:graphicData uri="http://schemas.openxmlformats.org/drawingml/2006/table">
            <a:tbl>
              <a:tblPr>
                <a:tableStyleId>{5C22544A-7EE6-4342-B048-85BDC9FD1C3A}</a:tableStyleId>
              </a:tblPr>
              <a:tblGrid>
                <a:gridCol w="1488017">
                  <a:extLst>
                    <a:ext uri="{9D8B030D-6E8A-4147-A177-3AD203B41FA5}">
                      <a16:colId xmlns:a16="http://schemas.microsoft.com/office/drawing/2014/main" val="3684692832"/>
                    </a:ext>
                  </a:extLst>
                </a:gridCol>
                <a:gridCol w="1488017">
                  <a:extLst>
                    <a:ext uri="{9D8B030D-6E8A-4147-A177-3AD203B41FA5}">
                      <a16:colId xmlns:a16="http://schemas.microsoft.com/office/drawing/2014/main" val="3375151288"/>
                    </a:ext>
                  </a:extLst>
                </a:gridCol>
              </a:tblGrid>
              <a:tr h="292288">
                <a:tc>
                  <a:txBody>
                    <a:bodyPr/>
                    <a:lstStyle/>
                    <a:p>
                      <a:pPr algn="l" fontAlgn="b"/>
                      <a:r>
                        <a:rPr lang="en-CA" sz="1200" u="none" strike="noStrike" dirty="0">
                          <a:effectLst/>
                        </a:rPr>
                        <a:t>Metric</a:t>
                      </a:r>
                      <a:endParaRPr lang="en-CA" sz="12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CA" sz="1200" u="none" strike="noStrike" dirty="0">
                          <a:effectLst/>
                        </a:rPr>
                        <a:t>Value</a:t>
                      </a:r>
                      <a:endParaRPr lang="en-CA" sz="12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290639986"/>
                  </a:ext>
                </a:extLst>
              </a:tr>
              <a:tr h="303130">
                <a:tc>
                  <a:txBody>
                    <a:bodyPr/>
                    <a:lstStyle/>
                    <a:p>
                      <a:pPr algn="l" fontAlgn="b"/>
                      <a:r>
                        <a:rPr lang="en-CA" sz="1200" u="none" strike="noStrike">
                          <a:effectLst/>
                        </a:rPr>
                        <a:t>Overall Accuracy</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CA" sz="1200" u="none" strike="noStrike" dirty="0">
                          <a:effectLst/>
                        </a:rPr>
                        <a:t>0.108</a:t>
                      </a:r>
                      <a:endParaRPr lang="en-CA"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7779827"/>
                  </a:ext>
                </a:extLst>
              </a:tr>
              <a:tr h="292288">
                <a:tc>
                  <a:txBody>
                    <a:bodyPr/>
                    <a:lstStyle/>
                    <a:p>
                      <a:pPr algn="l" fontAlgn="b"/>
                      <a:r>
                        <a:rPr lang="en-CA" sz="1200" u="none" strike="noStrike">
                          <a:effectLst/>
                        </a:rPr>
                        <a:t>F1 Score</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CA" sz="1200" u="none" strike="noStrike">
                          <a:effectLst/>
                        </a:rPr>
                        <a:t>0.0139</a:t>
                      </a:r>
                      <a:endParaRPr lang="en-CA"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56336247"/>
                  </a:ext>
                </a:extLst>
              </a:tr>
              <a:tr h="292288">
                <a:tc>
                  <a:txBody>
                    <a:bodyPr/>
                    <a:lstStyle/>
                    <a:p>
                      <a:pPr algn="l" fontAlgn="b"/>
                      <a:r>
                        <a:rPr lang="en-CA" sz="1200" u="none" strike="noStrike" dirty="0">
                          <a:effectLst/>
                        </a:rPr>
                        <a:t>AUC ROC</a:t>
                      </a:r>
                      <a:endParaRPr lang="en-CA"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CA" sz="1200" u="none" strike="noStrike" dirty="0">
                          <a:effectLst/>
                        </a:rPr>
                        <a:t>0.613</a:t>
                      </a:r>
                      <a:endParaRPr lang="en-CA"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192642300"/>
                  </a:ext>
                </a:extLst>
              </a:tr>
            </a:tbl>
          </a:graphicData>
        </a:graphic>
      </p:graphicFrame>
      <p:graphicFrame>
        <p:nvGraphicFramePr>
          <p:cNvPr id="10" name="Table 9">
            <a:extLst>
              <a:ext uri="{FF2B5EF4-FFF2-40B4-BE49-F238E27FC236}">
                <a16:creationId xmlns:a16="http://schemas.microsoft.com/office/drawing/2014/main" id="{22F55082-B93E-7617-9BAB-AD5F83D363B8}"/>
              </a:ext>
            </a:extLst>
          </p:cNvPr>
          <p:cNvGraphicFramePr>
            <a:graphicFrameLocks noGrp="1"/>
          </p:cNvGraphicFramePr>
          <p:nvPr>
            <p:extLst>
              <p:ext uri="{D42A27DB-BD31-4B8C-83A1-F6EECF244321}">
                <p14:modId xmlns:p14="http://schemas.microsoft.com/office/powerpoint/2010/main" val="1589794053"/>
              </p:ext>
            </p:extLst>
          </p:nvPr>
        </p:nvGraphicFramePr>
        <p:xfrm>
          <a:off x="973663" y="2338213"/>
          <a:ext cx="5308604" cy="3822974"/>
        </p:xfrm>
        <a:graphic>
          <a:graphicData uri="http://schemas.openxmlformats.org/drawingml/2006/table">
            <a:tbl>
              <a:tblPr>
                <a:tableStyleId>{5C22544A-7EE6-4342-B048-85BDC9FD1C3A}</a:tableStyleId>
              </a:tblPr>
              <a:tblGrid>
                <a:gridCol w="1710270">
                  <a:extLst>
                    <a:ext uri="{9D8B030D-6E8A-4147-A177-3AD203B41FA5}">
                      <a16:colId xmlns:a16="http://schemas.microsoft.com/office/drawing/2014/main" val="973154595"/>
                    </a:ext>
                  </a:extLst>
                </a:gridCol>
                <a:gridCol w="1087678">
                  <a:extLst>
                    <a:ext uri="{9D8B030D-6E8A-4147-A177-3AD203B41FA5}">
                      <a16:colId xmlns:a16="http://schemas.microsoft.com/office/drawing/2014/main" val="3063512857"/>
                    </a:ext>
                  </a:extLst>
                </a:gridCol>
                <a:gridCol w="1511389">
                  <a:extLst>
                    <a:ext uri="{9D8B030D-6E8A-4147-A177-3AD203B41FA5}">
                      <a16:colId xmlns:a16="http://schemas.microsoft.com/office/drawing/2014/main" val="3643120430"/>
                    </a:ext>
                  </a:extLst>
                </a:gridCol>
                <a:gridCol w="999267">
                  <a:extLst>
                    <a:ext uri="{9D8B030D-6E8A-4147-A177-3AD203B41FA5}">
                      <a16:colId xmlns:a16="http://schemas.microsoft.com/office/drawing/2014/main" val="2568589843"/>
                    </a:ext>
                  </a:extLst>
                </a:gridCol>
              </a:tblGrid>
              <a:tr h="256430">
                <a:tc>
                  <a:txBody>
                    <a:bodyPr/>
                    <a:lstStyle/>
                    <a:p>
                      <a:pPr algn="ctr" fontAlgn="b"/>
                      <a:r>
                        <a:rPr lang="en-CA" sz="1200" b="1" u="none" strike="noStrike" dirty="0">
                          <a:effectLst/>
                        </a:rPr>
                        <a:t>Metric</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b="1" u="none" strike="noStrike" dirty="0">
                          <a:effectLst/>
                        </a:rPr>
                        <a:t>Accuracy (%)</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b="1" u="none" strike="noStrike" dirty="0">
                          <a:effectLst/>
                        </a:rPr>
                        <a:t>Correct Predictions</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b="1" u="none" strike="noStrike" dirty="0">
                          <a:effectLst/>
                        </a:rPr>
                        <a:t>Total Cases</a:t>
                      </a:r>
                      <a:endParaRPr lang="en-CA" sz="1200" b="1" i="0" u="none" strike="noStrike" dirty="0">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4226666855"/>
                  </a:ext>
                </a:extLst>
              </a:tr>
              <a:tr h="256430">
                <a:tc>
                  <a:txBody>
                    <a:bodyPr/>
                    <a:lstStyle/>
                    <a:p>
                      <a:pPr algn="ctr" fontAlgn="b"/>
                      <a:r>
                        <a:rPr lang="en-CA" sz="1200" b="1" u="none" strike="noStrike" dirty="0" err="1">
                          <a:effectLst/>
                        </a:rPr>
                        <a:t>unusual_pattern</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25</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4006472570"/>
                  </a:ext>
                </a:extLst>
              </a:tr>
              <a:tr h="256430">
                <a:tc>
                  <a:txBody>
                    <a:bodyPr/>
                    <a:lstStyle/>
                    <a:p>
                      <a:pPr algn="ctr" fontAlgn="b"/>
                      <a:r>
                        <a:rPr lang="en-CA" sz="1200" b="1" u="none" strike="noStrike" dirty="0" err="1">
                          <a:effectLst/>
                        </a:rPr>
                        <a:t>missing_drop</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73968911"/>
                  </a:ext>
                </a:extLst>
              </a:tr>
              <a:tr h="138845">
                <a:tc>
                  <a:txBody>
                    <a:bodyPr/>
                    <a:lstStyle/>
                    <a:p>
                      <a:pPr algn="ctr" fontAlgn="b"/>
                      <a:r>
                        <a:rPr lang="en-CA" sz="1200" b="1" u="none" strike="noStrike" dirty="0">
                          <a:effectLst/>
                        </a:rPr>
                        <a:t>noise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8.7</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23</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59742659"/>
                  </a:ext>
                </a:extLst>
              </a:tr>
              <a:tr h="256430">
                <a:tc>
                  <a:txBody>
                    <a:bodyPr/>
                    <a:lstStyle/>
                    <a:p>
                      <a:pPr algn="ctr" fontAlgn="b"/>
                      <a:r>
                        <a:rPr lang="en-CA" sz="1200" b="1" u="none" strike="noStrike" dirty="0" err="1">
                          <a:effectLst/>
                        </a:rPr>
                        <a:t>missing_peak</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14.29</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14</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979047439"/>
                  </a:ext>
                </a:extLst>
              </a:tr>
              <a:tr h="138845">
                <a:tc>
                  <a:txBody>
                    <a:bodyPr/>
                    <a:lstStyle/>
                    <a:p>
                      <a:pPr algn="ctr" fontAlgn="b"/>
                      <a:r>
                        <a:rPr lang="en-CA" sz="1200" b="1" u="none" strike="noStrike" dirty="0" err="1">
                          <a:effectLst/>
                        </a:rPr>
                        <a:t>local_drop</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19.05</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21</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792206604"/>
                  </a:ext>
                </a:extLst>
              </a:tr>
              <a:tr h="138845">
                <a:tc>
                  <a:txBody>
                    <a:bodyPr/>
                    <a:lstStyle/>
                    <a:p>
                      <a:pPr algn="ctr" fontAlgn="b"/>
                      <a:r>
                        <a:rPr lang="en-CA" sz="1200" b="1" u="none" strike="noStrike" dirty="0" err="1">
                          <a:effectLst/>
                        </a:rPr>
                        <a:t>local_peak</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3.85</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1</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26</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455462118"/>
                  </a:ext>
                </a:extLst>
              </a:tr>
              <a:tr h="138845">
                <a:tc>
                  <a:txBody>
                    <a:bodyPr/>
                    <a:lstStyle/>
                    <a:p>
                      <a:pPr algn="ctr" fontAlgn="b"/>
                      <a:r>
                        <a:rPr lang="en-CA" sz="1200" b="1" u="none" strike="noStrike" dirty="0">
                          <a:effectLst/>
                        </a:rPr>
                        <a:t>outlier</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18.18</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4</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22</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117155242"/>
                  </a:ext>
                </a:extLst>
              </a:tr>
              <a:tr h="256430">
                <a:tc>
                  <a:txBody>
                    <a:bodyPr/>
                    <a:lstStyle/>
                    <a:p>
                      <a:pPr algn="ctr" fontAlgn="b"/>
                      <a:r>
                        <a:rPr lang="en-CA" sz="1200" b="1" u="none" strike="noStrike" dirty="0" err="1">
                          <a:effectLst/>
                        </a:rPr>
                        <a:t>amplitude_change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21.74</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5</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23</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2392514334"/>
                  </a:ext>
                </a:extLst>
              </a:tr>
              <a:tr h="138845">
                <a:tc>
                  <a:txBody>
                    <a:bodyPr/>
                    <a:lstStyle/>
                    <a:p>
                      <a:pPr algn="ctr" fontAlgn="b"/>
                      <a:r>
                        <a:rPr lang="en-CA" sz="1200" b="1" u="none" strike="noStrike" dirty="0">
                          <a:effectLst/>
                        </a:rPr>
                        <a:t>reversed</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14.29</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3</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21</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2638732802"/>
                  </a:ext>
                </a:extLst>
              </a:tr>
              <a:tr h="256430">
                <a:tc>
                  <a:txBody>
                    <a:bodyPr/>
                    <a:lstStyle/>
                    <a:p>
                      <a:pPr algn="ctr" fontAlgn="b"/>
                      <a:r>
                        <a:rPr lang="en-CA" sz="1200" b="1" u="none" strike="noStrike" dirty="0" err="1">
                          <a:effectLst/>
                        </a:rPr>
                        <a:t>frequency_change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15.38</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4</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26</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906303958"/>
                  </a:ext>
                </a:extLst>
              </a:tr>
              <a:tr h="256430">
                <a:tc>
                  <a:txBody>
                    <a:bodyPr/>
                    <a:lstStyle/>
                    <a:p>
                      <a:pPr algn="ctr" fontAlgn="b"/>
                      <a:r>
                        <a:rPr lang="en-CA" sz="1200" b="1" u="none" strike="noStrike" dirty="0" err="1">
                          <a:effectLst/>
                        </a:rPr>
                        <a:t>time_warping</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0</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4</a:t>
                      </a:r>
                      <a:endParaRPr lang="en-CA" sz="1200" b="0" i="0" u="none" strike="noStrike" dirty="0">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296842325"/>
                  </a:ext>
                </a:extLst>
              </a:tr>
              <a:tr h="138845">
                <a:tc>
                  <a:txBody>
                    <a:bodyPr/>
                    <a:lstStyle/>
                    <a:p>
                      <a:pPr algn="ctr" fontAlgn="b"/>
                      <a:r>
                        <a:rPr lang="en-CA" sz="1200" b="1" u="none" strike="noStrike" dirty="0">
                          <a:effectLst/>
                        </a:rPr>
                        <a:t>flat</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0</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5</a:t>
                      </a:r>
                      <a:endParaRPr lang="en-CA" sz="1200" b="0" i="0" u="none" strike="noStrike" dirty="0">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290026368"/>
                  </a:ext>
                </a:extLst>
              </a:tr>
              <a:tr h="256430">
                <a:tc>
                  <a:txBody>
                    <a:bodyPr/>
                    <a:lstStyle/>
                    <a:p>
                      <a:pPr algn="ctr" fontAlgn="b"/>
                      <a:r>
                        <a:rPr lang="en-CA" sz="1200" b="1" u="none" strike="noStrike" dirty="0" err="1">
                          <a:effectLst/>
                        </a:rPr>
                        <a:t>sampling_rate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1</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5</a:t>
                      </a:r>
                      <a:endParaRPr lang="en-CA" sz="1200" b="0" i="0" u="none" strike="noStrike" dirty="0">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346617476"/>
                  </a:ext>
                </a:extLst>
              </a:tr>
              <a:tr h="256430">
                <a:tc>
                  <a:txBody>
                    <a:bodyPr/>
                    <a:lstStyle/>
                    <a:p>
                      <a:pPr algn="ctr" fontAlgn="b"/>
                      <a:r>
                        <a:rPr lang="en-CA" sz="1200" b="1" u="none" strike="noStrike" dirty="0" err="1">
                          <a:effectLst/>
                        </a:rPr>
                        <a:t>steep_increase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0</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2</a:t>
                      </a:r>
                      <a:endParaRPr lang="en-CA" sz="1200" b="0" i="0" u="none" strike="noStrike" dirty="0">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706970465"/>
                  </a:ext>
                </a:extLst>
              </a:tr>
              <a:tr h="138845">
                <a:tc>
                  <a:txBody>
                    <a:bodyPr/>
                    <a:lstStyle/>
                    <a:p>
                      <a:pPr algn="ctr" fontAlgn="b"/>
                      <a:r>
                        <a:rPr lang="en-CA" sz="1200" b="1" u="none" strike="noStrike" dirty="0" err="1">
                          <a:effectLst/>
                        </a:rPr>
                        <a:t>time_shift</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0</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19</a:t>
                      </a:r>
                      <a:endParaRPr lang="en-CA" sz="1200" b="0" i="0" u="none" strike="noStrike" dirty="0">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702623290"/>
                  </a:ext>
                </a:extLst>
              </a:tr>
              <a:tr h="138845">
                <a:tc>
                  <a:txBody>
                    <a:bodyPr/>
                    <a:lstStyle/>
                    <a:p>
                      <a:pPr algn="ctr" fontAlgn="b"/>
                      <a:r>
                        <a:rPr lang="en-CA" sz="1200" b="1" u="none" strike="noStrike" dirty="0" err="1">
                          <a:effectLst/>
                        </a:rPr>
                        <a:t>smoothed_increase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0</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0</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1</a:t>
                      </a:r>
                      <a:endParaRPr lang="en-CA" sz="1200" b="0" i="0" u="none" strike="noStrike" dirty="0">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302245306"/>
                  </a:ext>
                </a:extLst>
              </a:tr>
            </a:tbl>
          </a:graphicData>
        </a:graphic>
      </p:graphicFrame>
      <p:sp>
        <p:nvSpPr>
          <p:cNvPr id="11" name="TextBox 10">
            <a:extLst>
              <a:ext uri="{FF2B5EF4-FFF2-40B4-BE49-F238E27FC236}">
                <a16:creationId xmlns:a16="http://schemas.microsoft.com/office/drawing/2014/main" id="{FD2D3E08-FDC2-9338-90BF-83F9CA48E136}"/>
              </a:ext>
            </a:extLst>
          </p:cNvPr>
          <p:cNvSpPr txBox="1"/>
          <p:nvPr/>
        </p:nvSpPr>
        <p:spPr>
          <a:xfrm>
            <a:off x="2099733" y="6175655"/>
            <a:ext cx="2693366" cy="230832"/>
          </a:xfrm>
          <a:prstGeom prst="rect">
            <a:avLst/>
          </a:prstGeom>
          <a:noFill/>
        </p:spPr>
        <p:txBody>
          <a:bodyPr wrap="none" rtlCol="0">
            <a:spAutoFit/>
          </a:bodyPr>
          <a:lstStyle/>
          <a:p>
            <a:r>
              <a:rPr lang="en-US" sz="900" dirty="0"/>
              <a:t>Table 1: Performance result by anomaly type</a:t>
            </a:r>
          </a:p>
        </p:txBody>
      </p:sp>
      <p:sp>
        <p:nvSpPr>
          <p:cNvPr id="12" name="TextBox 11">
            <a:extLst>
              <a:ext uri="{FF2B5EF4-FFF2-40B4-BE49-F238E27FC236}">
                <a16:creationId xmlns:a16="http://schemas.microsoft.com/office/drawing/2014/main" id="{818831C2-FF84-42EC-DF32-B6FB36332F38}"/>
              </a:ext>
            </a:extLst>
          </p:cNvPr>
          <p:cNvSpPr txBox="1"/>
          <p:nvPr/>
        </p:nvSpPr>
        <p:spPr>
          <a:xfrm>
            <a:off x="7864276" y="4671627"/>
            <a:ext cx="1818126" cy="230832"/>
          </a:xfrm>
          <a:prstGeom prst="rect">
            <a:avLst/>
          </a:prstGeom>
          <a:noFill/>
        </p:spPr>
        <p:txBody>
          <a:bodyPr wrap="none" rtlCol="0">
            <a:spAutoFit/>
          </a:bodyPr>
          <a:lstStyle/>
          <a:p>
            <a:r>
              <a:rPr lang="en-US" sz="900" dirty="0"/>
              <a:t>Table 2: Performance metrics</a:t>
            </a:r>
          </a:p>
        </p:txBody>
      </p:sp>
      <p:sp>
        <p:nvSpPr>
          <p:cNvPr id="13" name="Footer Placeholder 3">
            <a:extLst>
              <a:ext uri="{FF2B5EF4-FFF2-40B4-BE49-F238E27FC236}">
                <a16:creationId xmlns:a16="http://schemas.microsoft.com/office/drawing/2014/main" id="{9E59F4A2-BD08-B62B-ED93-F117A6AB3240}"/>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670990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a:t>
            </a:r>
            <a:r>
              <a:rPr lang="en-US" dirty="0" err="1"/>
              <a:t>AutoEncoder</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Content Placeholder 6"/>
          <p:cNvSpPr>
            <a:spLocks noGrp="1"/>
          </p:cNvSpPr>
          <p:nvPr>
            <p:ph idx="1"/>
          </p:nvPr>
        </p:nvSpPr>
        <p:spPr>
          <a:xfrm>
            <a:off x="810000" y="2192173"/>
            <a:ext cx="10571998" cy="3849189"/>
          </a:xfrm>
        </p:spPr>
        <p:txBody>
          <a:bodyPr>
            <a:normAutofit/>
          </a:bodyPr>
          <a:lstStyle/>
          <a:p>
            <a:r>
              <a:rPr lang="en-CA" b="1" dirty="0"/>
              <a:t>Preprocessing: Data Padding</a:t>
            </a:r>
            <a:r>
              <a:rPr lang="en-CA" dirty="0"/>
              <a:t>, </a:t>
            </a:r>
            <a:r>
              <a:rPr lang="en-CA" b="1" dirty="0"/>
              <a:t>Data Reshaping</a:t>
            </a:r>
            <a:r>
              <a:rPr lang="en-CA" dirty="0"/>
              <a:t>, </a:t>
            </a:r>
            <a:r>
              <a:rPr lang="en-CA" b="1" dirty="0"/>
              <a:t>Data Scaling</a:t>
            </a:r>
          </a:p>
          <a:p>
            <a:r>
              <a:rPr lang="en-CA" b="1" dirty="0"/>
              <a:t>Model Definition</a:t>
            </a:r>
            <a:r>
              <a:rPr lang="en-CA" dirty="0"/>
              <a:t>: Defined a GRU Autoencoder model using </a:t>
            </a:r>
            <a:r>
              <a:rPr lang="en-CA" dirty="0" err="1"/>
              <a:t>PyTorch</a:t>
            </a:r>
            <a:r>
              <a:rPr lang="en-CA" dirty="0"/>
              <a:t>, consisting of an encoder, decoder, and a fully connected layer.</a:t>
            </a:r>
          </a:p>
          <a:p>
            <a:r>
              <a:rPr lang="en-CA" b="1" dirty="0"/>
              <a:t>Model Training</a:t>
            </a:r>
            <a:r>
              <a:rPr lang="en-CA" dirty="0"/>
              <a:t>: Implemented a function to train the GRU Autoencoder on the training data, optimizing with the Adam optimizer and minimizing the mean squared error loss.</a:t>
            </a:r>
          </a:p>
          <a:p>
            <a:r>
              <a:rPr lang="en-CA" b="1" dirty="0"/>
              <a:t>Anomaly Detection</a:t>
            </a:r>
            <a:r>
              <a:rPr lang="en-CA" dirty="0"/>
              <a:t>: Applied the trained model to the testing segment, calculated reconstruction loss, and identified the predicted anomaly center.</a:t>
            </a:r>
            <a:endParaRPr lang="en-US" dirty="0"/>
          </a:p>
        </p:txBody>
      </p:sp>
      <p:sp>
        <p:nvSpPr>
          <p:cNvPr id="9" name="Footer Placeholder 3">
            <a:extLst>
              <a:ext uri="{FF2B5EF4-FFF2-40B4-BE49-F238E27FC236}">
                <a16:creationId xmlns:a16="http://schemas.microsoft.com/office/drawing/2014/main" id="{C4D5EC74-E602-4500-233A-CF0A09C139F0}"/>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custDataLst>
      <p:tags r:id="rId1"/>
    </p:custDataLst>
    <p:extLst>
      <p:ext uri="{BB962C8B-B14F-4D97-AF65-F5344CB8AC3E}">
        <p14:creationId xmlns:p14="http://schemas.microsoft.com/office/powerpoint/2010/main" val="1241452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F16E-CA92-429E-835A-A42783FD6CF0}"/>
              </a:ext>
            </a:extLst>
          </p:cNvPr>
          <p:cNvSpPr>
            <a:spLocks noGrp="1"/>
          </p:cNvSpPr>
          <p:nvPr>
            <p:ph type="title"/>
          </p:nvPr>
        </p:nvSpPr>
        <p:spPr/>
        <p:txBody>
          <a:bodyPr/>
          <a:lstStyle/>
          <a:p>
            <a:r>
              <a:rPr lang="en-US" dirty="0"/>
              <a:t>GRU </a:t>
            </a:r>
            <a:r>
              <a:rPr lang="en-US" dirty="0" err="1"/>
              <a:t>AutoEncoder</a:t>
            </a:r>
            <a:r>
              <a:rPr lang="en-US" dirty="0"/>
              <a:t> – Challenges </a:t>
            </a:r>
          </a:p>
        </p:txBody>
      </p:sp>
      <p:sp>
        <p:nvSpPr>
          <p:cNvPr id="3" name="Content Placeholder 2">
            <a:extLst>
              <a:ext uri="{FF2B5EF4-FFF2-40B4-BE49-F238E27FC236}">
                <a16:creationId xmlns:a16="http://schemas.microsoft.com/office/drawing/2014/main" id="{208A97ED-8F69-380A-59CD-9DDA43D8E085}"/>
              </a:ext>
            </a:extLst>
          </p:cNvPr>
          <p:cNvSpPr>
            <a:spLocks noGrp="1"/>
          </p:cNvSpPr>
          <p:nvPr>
            <p:ph idx="1"/>
          </p:nvPr>
        </p:nvSpPr>
        <p:spPr/>
        <p:txBody>
          <a:bodyPr/>
          <a:lstStyle/>
          <a:p>
            <a:r>
              <a:rPr lang="en-CA" dirty="0"/>
              <a:t>Some datasets might be too short to be processed in the desired window size, leading to empty tensors.</a:t>
            </a:r>
          </a:p>
          <a:p>
            <a:r>
              <a:rPr lang="en-CA" dirty="0"/>
              <a:t>GRU models can have a bias at the end of sequences, leading to less reliable anomaly scores in the final windows.</a:t>
            </a:r>
          </a:p>
          <a:p>
            <a:r>
              <a:rPr lang="en-CA" dirty="0"/>
              <a:t>The selection of some hyperparameters like hidden dimensions, number of layers, and learning rate is done without cross-validation, which could impact model performance.</a:t>
            </a:r>
            <a:endParaRPr lang="en-US" dirty="0"/>
          </a:p>
        </p:txBody>
      </p:sp>
      <p:sp>
        <p:nvSpPr>
          <p:cNvPr id="5" name="Slide Number Placeholder 4">
            <a:extLst>
              <a:ext uri="{FF2B5EF4-FFF2-40B4-BE49-F238E27FC236}">
                <a16:creationId xmlns:a16="http://schemas.microsoft.com/office/drawing/2014/main" id="{7F949AFD-B8FC-8411-DCD1-6777672DFBA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7" name="Footer Placeholder 3">
            <a:extLst>
              <a:ext uri="{FF2B5EF4-FFF2-40B4-BE49-F238E27FC236}">
                <a16:creationId xmlns:a16="http://schemas.microsoft.com/office/drawing/2014/main" id="{ABB414A1-89A0-3CB9-0F3C-3640D1198F46}"/>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1637058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E66F7C-707C-E97D-9806-0F337C92BE69}"/>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5" name="Picture 4">
            <a:extLst>
              <a:ext uri="{FF2B5EF4-FFF2-40B4-BE49-F238E27FC236}">
                <a16:creationId xmlns:a16="http://schemas.microsoft.com/office/drawing/2014/main" id="{7E260338-F83A-B9A3-8927-4C0EEEB70920}"/>
              </a:ext>
            </a:extLst>
          </p:cNvPr>
          <p:cNvPicPr>
            <a:picLocks noChangeAspect="1"/>
          </p:cNvPicPr>
          <p:nvPr/>
        </p:nvPicPr>
        <p:blipFill>
          <a:blip r:embed="rId2"/>
          <a:stretch>
            <a:fillRect/>
          </a:stretch>
        </p:blipFill>
        <p:spPr>
          <a:xfrm>
            <a:off x="0" y="0"/>
            <a:ext cx="5812971" cy="3246641"/>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3FC40AE3-93F0-CEBC-D986-EC1E6BC3CEC5}"/>
              </a:ext>
            </a:extLst>
          </p:cNvPr>
          <p:cNvPicPr>
            <a:picLocks noChangeAspect="1"/>
          </p:cNvPicPr>
          <p:nvPr/>
        </p:nvPicPr>
        <p:blipFill>
          <a:blip r:embed="rId3"/>
          <a:stretch>
            <a:fillRect/>
          </a:stretch>
        </p:blipFill>
        <p:spPr>
          <a:xfrm>
            <a:off x="6270072" y="1"/>
            <a:ext cx="5921928" cy="3221076"/>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02C09CE3-E74B-F845-4FD4-2AE05E79691C}"/>
              </a:ext>
            </a:extLst>
          </p:cNvPr>
          <p:cNvPicPr>
            <a:picLocks noChangeAspect="1"/>
          </p:cNvPicPr>
          <p:nvPr/>
        </p:nvPicPr>
        <p:blipFill>
          <a:blip r:embed="rId4"/>
          <a:stretch>
            <a:fillRect/>
          </a:stretch>
        </p:blipFill>
        <p:spPr>
          <a:xfrm>
            <a:off x="6252919" y="3423287"/>
            <a:ext cx="5921928" cy="3235457"/>
          </a:xfrm>
          <a:prstGeom prst="rect">
            <a:avLst/>
          </a:prstGeom>
        </p:spPr>
      </p:pic>
      <p:sp>
        <p:nvSpPr>
          <p:cNvPr id="14" name="TextBox 13">
            <a:extLst>
              <a:ext uri="{FF2B5EF4-FFF2-40B4-BE49-F238E27FC236}">
                <a16:creationId xmlns:a16="http://schemas.microsoft.com/office/drawing/2014/main" id="{32CDC213-3BD1-05FF-062B-9673F9D4EF7D}"/>
              </a:ext>
            </a:extLst>
          </p:cNvPr>
          <p:cNvSpPr txBox="1"/>
          <p:nvPr/>
        </p:nvSpPr>
        <p:spPr>
          <a:xfrm>
            <a:off x="1623966" y="3225777"/>
            <a:ext cx="2225289" cy="230832"/>
          </a:xfrm>
          <a:prstGeom prst="rect">
            <a:avLst/>
          </a:prstGeom>
          <a:noFill/>
        </p:spPr>
        <p:txBody>
          <a:bodyPr wrap="none" rtlCol="0">
            <a:spAutoFit/>
          </a:bodyPr>
          <a:lstStyle/>
          <a:p>
            <a:r>
              <a:rPr lang="en-US" sz="900" dirty="0"/>
              <a:t>Figure 10: Outlier– Correct Prediction</a:t>
            </a:r>
          </a:p>
        </p:txBody>
      </p:sp>
      <p:sp>
        <p:nvSpPr>
          <p:cNvPr id="15" name="TextBox 14">
            <a:extLst>
              <a:ext uri="{FF2B5EF4-FFF2-40B4-BE49-F238E27FC236}">
                <a16:creationId xmlns:a16="http://schemas.microsoft.com/office/drawing/2014/main" id="{21D1AF3D-BD2C-E709-00E3-E6069A60BD12}"/>
              </a:ext>
            </a:extLst>
          </p:cNvPr>
          <p:cNvSpPr txBox="1"/>
          <p:nvPr/>
        </p:nvSpPr>
        <p:spPr>
          <a:xfrm>
            <a:off x="7940938" y="6639957"/>
            <a:ext cx="2807179" cy="230832"/>
          </a:xfrm>
          <a:prstGeom prst="rect">
            <a:avLst/>
          </a:prstGeom>
          <a:noFill/>
        </p:spPr>
        <p:txBody>
          <a:bodyPr wrap="none" rtlCol="0">
            <a:spAutoFit/>
          </a:bodyPr>
          <a:lstStyle/>
          <a:p>
            <a:r>
              <a:rPr lang="en-US" sz="900" dirty="0"/>
              <a:t>Figure 13: Unusual Pattern– Incorrect Prediction</a:t>
            </a:r>
          </a:p>
        </p:txBody>
      </p:sp>
      <p:sp>
        <p:nvSpPr>
          <p:cNvPr id="16" name="TextBox 15">
            <a:extLst>
              <a:ext uri="{FF2B5EF4-FFF2-40B4-BE49-F238E27FC236}">
                <a16:creationId xmlns:a16="http://schemas.microsoft.com/office/drawing/2014/main" id="{1720B171-5BFC-44F7-76C5-6DCAD970E270}"/>
              </a:ext>
            </a:extLst>
          </p:cNvPr>
          <p:cNvSpPr txBox="1"/>
          <p:nvPr/>
        </p:nvSpPr>
        <p:spPr>
          <a:xfrm>
            <a:off x="7940938" y="3192455"/>
            <a:ext cx="2590774" cy="230832"/>
          </a:xfrm>
          <a:prstGeom prst="rect">
            <a:avLst/>
          </a:prstGeom>
          <a:noFill/>
        </p:spPr>
        <p:txBody>
          <a:bodyPr wrap="none" rtlCol="0">
            <a:spAutoFit/>
          </a:bodyPr>
          <a:lstStyle/>
          <a:p>
            <a:r>
              <a:rPr lang="en-US" sz="900" dirty="0"/>
              <a:t>Figure 11: </a:t>
            </a:r>
            <a:r>
              <a:rPr lang="en-US" sz="900" dirty="0" err="1"/>
              <a:t>local_peak</a:t>
            </a:r>
            <a:r>
              <a:rPr lang="en-US" sz="900" dirty="0"/>
              <a:t> – Incorrect Prediction</a:t>
            </a:r>
          </a:p>
        </p:txBody>
      </p:sp>
      <p:sp>
        <p:nvSpPr>
          <p:cNvPr id="17" name="TextBox 16">
            <a:extLst>
              <a:ext uri="{FF2B5EF4-FFF2-40B4-BE49-F238E27FC236}">
                <a16:creationId xmlns:a16="http://schemas.microsoft.com/office/drawing/2014/main" id="{BCDB21F6-9867-0467-F19D-DCAB5D766F1C}"/>
              </a:ext>
            </a:extLst>
          </p:cNvPr>
          <p:cNvSpPr txBox="1"/>
          <p:nvPr/>
        </p:nvSpPr>
        <p:spPr>
          <a:xfrm>
            <a:off x="1451119" y="6631794"/>
            <a:ext cx="2970685" cy="230832"/>
          </a:xfrm>
          <a:prstGeom prst="rect">
            <a:avLst/>
          </a:prstGeom>
          <a:noFill/>
        </p:spPr>
        <p:txBody>
          <a:bodyPr wrap="none" rtlCol="0">
            <a:spAutoFit/>
          </a:bodyPr>
          <a:lstStyle/>
          <a:p>
            <a:r>
              <a:rPr lang="en-US" sz="900" dirty="0"/>
              <a:t>Figure 12: Amplitude Change – Correct Prediction</a:t>
            </a:r>
          </a:p>
        </p:txBody>
      </p:sp>
      <p:pic>
        <p:nvPicPr>
          <p:cNvPr id="19" name="Picture 18" descr="A screenshot of a computer screen&#10;&#10;Description automatically generated">
            <a:extLst>
              <a:ext uri="{FF2B5EF4-FFF2-40B4-BE49-F238E27FC236}">
                <a16:creationId xmlns:a16="http://schemas.microsoft.com/office/drawing/2014/main" id="{3B52CEF3-F363-9E89-D907-0D04F39985BA}"/>
              </a:ext>
            </a:extLst>
          </p:cNvPr>
          <p:cNvPicPr>
            <a:picLocks noChangeAspect="1"/>
          </p:cNvPicPr>
          <p:nvPr/>
        </p:nvPicPr>
        <p:blipFill>
          <a:blip r:embed="rId5"/>
          <a:stretch>
            <a:fillRect/>
          </a:stretch>
        </p:blipFill>
        <p:spPr>
          <a:xfrm>
            <a:off x="17153" y="3423288"/>
            <a:ext cx="5812971" cy="3235457"/>
          </a:xfrm>
          <a:prstGeom prst="rect">
            <a:avLst/>
          </a:prstGeom>
        </p:spPr>
      </p:pic>
    </p:spTree>
    <p:extLst>
      <p:ext uri="{BB962C8B-B14F-4D97-AF65-F5344CB8AC3E}">
        <p14:creationId xmlns:p14="http://schemas.microsoft.com/office/powerpoint/2010/main" val="140259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B079-FAA1-DB7E-3560-71F105739B23}"/>
              </a:ext>
            </a:extLst>
          </p:cNvPr>
          <p:cNvSpPr>
            <a:spLocks noGrp="1"/>
          </p:cNvSpPr>
          <p:nvPr>
            <p:ph type="title"/>
          </p:nvPr>
        </p:nvSpPr>
        <p:spPr/>
        <p:txBody>
          <a:bodyPr/>
          <a:lstStyle/>
          <a:p>
            <a:r>
              <a:rPr lang="en-US" dirty="0"/>
              <a:t>Performance Metrics</a:t>
            </a:r>
          </a:p>
        </p:txBody>
      </p:sp>
      <p:sp>
        <p:nvSpPr>
          <p:cNvPr id="5" name="Slide Number Placeholder 4">
            <a:extLst>
              <a:ext uri="{FF2B5EF4-FFF2-40B4-BE49-F238E27FC236}">
                <a16:creationId xmlns:a16="http://schemas.microsoft.com/office/drawing/2014/main" id="{D06C141F-9B61-12DF-7A7B-06EB01C73123}"/>
              </a:ext>
            </a:extLst>
          </p:cNvPr>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9" name="Content Placeholder 5">
            <a:extLst>
              <a:ext uri="{FF2B5EF4-FFF2-40B4-BE49-F238E27FC236}">
                <a16:creationId xmlns:a16="http://schemas.microsoft.com/office/drawing/2014/main" id="{E2EB8D4D-8710-0741-9A6E-2442EF926F68}"/>
              </a:ext>
            </a:extLst>
          </p:cNvPr>
          <p:cNvGraphicFramePr>
            <a:graphicFrameLocks noGrp="1"/>
          </p:cNvGraphicFramePr>
          <p:nvPr>
            <p:ph idx="1"/>
            <p:extLst>
              <p:ext uri="{D42A27DB-BD31-4B8C-83A1-F6EECF244321}">
                <p14:modId xmlns:p14="http://schemas.microsoft.com/office/powerpoint/2010/main" val="3846970266"/>
              </p:ext>
            </p:extLst>
          </p:nvPr>
        </p:nvGraphicFramePr>
        <p:xfrm>
          <a:off x="7228416" y="3491633"/>
          <a:ext cx="2976034" cy="1179994"/>
        </p:xfrm>
        <a:graphic>
          <a:graphicData uri="http://schemas.openxmlformats.org/drawingml/2006/table">
            <a:tbl>
              <a:tblPr>
                <a:tableStyleId>{5C22544A-7EE6-4342-B048-85BDC9FD1C3A}</a:tableStyleId>
              </a:tblPr>
              <a:tblGrid>
                <a:gridCol w="1488017">
                  <a:extLst>
                    <a:ext uri="{9D8B030D-6E8A-4147-A177-3AD203B41FA5}">
                      <a16:colId xmlns:a16="http://schemas.microsoft.com/office/drawing/2014/main" val="3684692832"/>
                    </a:ext>
                  </a:extLst>
                </a:gridCol>
                <a:gridCol w="1488017">
                  <a:extLst>
                    <a:ext uri="{9D8B030D-6E8A-4147-A177-3AD203B41FA5}">
                      <a16:colId xmlns:a16="http://schemas.microsoft.com/office/drawing/2014/main" val="3375151288"/>
                    </a:ext>
                  </a:extLst>
                </a:gridCol>
              </a:tblGrid>
              <a:tr h="292288">
                <a:tc>
                  <a:txBody>
                    <a:bodyPr/>
                    <a:lstStyle/>
                    <a:p>
                      <a:pPr algn="l" fontAlgn="b"/>
                      <a:r>
                        <a:rPr lang="en-CA" sz="1200" u="none" strike="noStrike" dirty="0">
                          <a:effectLst/>
                        </a:rPr>
                        <a:t>Metric</a:t>
                      </a:r>
                      <a:endParaRPr lang="en-CA" sz="12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CA" sz="1200" u="none" strike="noStrike" dirty="0">
                          <a:effectLst/>
                        </a:rPr>
                        <a:t>Value</a:t>
                      </a:r>
                      <a:endParaRPr lang="en-CA" sz="12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290639986"/>
                  </a:ext>
                </a:extLst>
              </a:tr>
              <a:tr h="303130">
                <a:tc>
                  <a:txBody>
                    <a:bodyPr/>
                    <a:lstStyle/>
                    <a:p>
                      <a:pPr algn="l" fontAlgn="b"/>
                      <a:r>
                        <a:rPr lang="en-CA" sz="1200" u="none" strike="noStrike">
                          <a:effectLst/>
                        </a:rPr>
                        <a:t>Overall Accuracy</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CA" sz="1200" u="none" strike="noStrike" dirty="0">
                          <a:effectLst/>
                        </a:rPr>
                        <a:t>0.164</a:t>
                      </a:r>
                      <a:endParaRPr lang="en-CA"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7779827"/>
                  </a:ext>
                </a:extLst>
              </a:tr>
              <a:tr h="292288">
                <a:tc>
                  <a:txBody>
                    <a:bodyPr/>
                    <a:lstStyle/>
                    <a:p>
                      <a:pPr algn="l" fontAlgn="b"/>
                      <a:r>
                        <a:rPr lang="en-CA" sz="1200" u="none" strike="noStrike">
                          <a:effectLst/>
                        </a:rPr>
                        <a:t>F1 Score</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CA" sz="1200" u="none" strike="noStrike" dirty="0">
                          <a:effectLst/>
                        </a:rPr>
                        <a:t>0.010</a:t>
                      </a:r>
                      <a:endParaRPr lang="en-CA"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56336247"/>
                  </a:ext>
                </a:extLst>
              </a:tr>
              <a:tr h="292288">
                <a:tc>
                  <a:txBody>
                    <a:bodyPr/>
                    <a:lstStyle/>
                    <a:p>
                      <a:pPr algn="l" fontAlgn="b"/>
                      <a:r>
                        <a:rPr lang="en-CA" sz="1200" u="none" strike="noStrike" dirty="0">
                          <a:effectLst/>
                        </a:rPr>
                        <a:t>AUC ROC</a:t>
                      </a:r>
                      <a:endParaRPr lang="en-CA"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CA" sz="1200" u="none" strike="noStrike" dirty="0">
                          <a:effectLst/>
                        </a:rPr>
                        <a:t>0.607</a:t>
                      </a:r>
                      <a:endParaRPr lang="en-CA"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192642300"/>
                  </a:ext>
                </a:extLst>
              </a:tr>
            </a:tbl>
          </a:graphicData>
        </a:graphic>
      </p:graphicFrame>
      <p:sp>
        <p:nvSpPr>
          <p:cNvPr id="11" name="TextBox 10">
            <a:extLst>
              <a:ext uri="{FF2B5EF4-FFF2-40B4-BE49-F238E27FC236}">
                <a16:creationId xmlns:a16="http://schemas.microsoft.com/office/drawing/2014/main" id="{FD2D3E08-FDC2-9338-90BF-83F9CA48E136}"/>
              </a:ext>
            </a:extLst>
          </p:cNvPr>
          <p:cNvSpPr txBox="1"/>
          <p:nvPr/>
        </p:nvSpPr>
        <p:spPr>
          <a:xfrm>
            <a:off x="2099733" y="6175655"/>
            <a:ext cx="2693366" cy="230832"/>
          </a:xfrm>
          <a:prstGeom prst="rect">
            <a:avLst/>
          </a:prstGeom>
          <a:noFill/>
        </p:spPr>
        <p:txBody>
          <a:bodyPr wrap="none" rtlCol="0">
            <a:spAutoFit/>
          </a:bodyPr>
          <a:lstStyle/>
          <a:p>
            <a:r>
              <a:rPr lang="en-US" sz="900" dirty="0"/>
              <a:t>Table 3: Performance result by anomaly type</a:t>
            </a:r>
          </a:p>
        </p:txBody>
      </p:sp>
      <p:sp>
        <p:nvSpPr>
          <p:cNvPr id="12" name="TextBox 11">
            <a:extLst>
              <a:ext uri="{FF2B5EF4-FFF2-40B4-BE49-F238E27FC236}">
                <a16:creationId xmlns:a16="http://schemas.microsoft.com/office/drawing/2014/main" id="{818831C2-FF84-42EC-DF32-B6FB36332F38}"/>
              </a:ext>
            </a:extLst>
          </p:cNvPr>
          <p:cNvSpPr txBox="1"/>
          <p:nvPr/>
        </p:nvSpPr>
        <p:spPr>
          <a:xfrm>
            <a:off x="7864276" y="4671627"/>
            <a:ext cx="1818126" cy="230832"/>
          </a:xfrm>
          <a:prstGeom prst="rect">
            <a:avLst/>
          </a:prstGeom>
          <a:noFill/>
        </p:spPr>
        <p:txBody>
          <a:bodyPr wrap="none" rtlCol="0">
            <a:spAutoFit/>
          </a:bodyPr>
          <a:lstStyle/>
          <a:p>
            <a:r>
              <a:rPr lang="en-US" sz="900" dirty="0"/>
              <a:t>Table 4: Performance metrics</a:t>
            </a:r>
          </a:p>
        </p:txBody>
      </p:sp>
      <p:graphicFrame>
        <p:nvGraphicFramePr>
          <p:cNvPr id="3" name="Table 2">
            <a:extLst>
              <a:ext uri="{FF2B5EF4-FFF2-40B4-BE49-F238E27FC236}">
                <a16:creationId xmlns:a16="http://schemas.microsoft.com/office/drawing/2014/main" id="{75F191DA-5919-2831-095F-7C9BDC850C77}"/>
              </a:ext>
            </a:extLst>
          </p:cNvPr>
          <p:cNvGraphicFramePr>
            <a:graphicFrameLocks noGrp="1"/>
          </p:cNvGraphicFramePr>
          <p:nvPr>
            <p:extLst>
              <p:ext uri="{D42A27DB-BD31-4B8C-83A1-F6EECF244321}">
                <p14:modId xmlns:p14="http://schemas.microsoft.com/office/powerpoint/2010/main" val="1327857864"/>
              </p:ext>
            </p:extLst>
          </p:nvPr>
        </p:nvGraphicFramePr>
        <p:xfrm>
          <a:off x="990600" y="2396634"/>
          <a:ext cx="5435600" cy="3764553"/>
        </p:xfrm>
        <a:graphic>
          <a:graphicData uri="http://schemas.openxmlformats.org/drawingml/2006/table">
            <a:tbl>
              <a:tblPr>
                <a:tableStyleId>{5C22544A-7EE6-4342-B048-85BDC9FD1C3A}</a:tableStyleId>
              </a:tblPr>
              <a:tblGrid>
                <a:gridCol w="1481667">
                  <a:extLst>
                    <a:ext uri="{9D8B030D-6E8A-4147-A177-3AD203B41FA5}">
                      <a16:colId xmlns:a16="http://schemas.microsoft.com/office/drawing/2014/main" val="284096992"/>
                    </a:ext>
                  </a:extLst>
                </a:gridCol>
                <a:gridCol w="1481667">
                  <a:extLst>
                    <a:ext uri="{9D8B030D-6E8A-4147-A177-3AD203B41FA5}">
                      <a16:colId xmlns:a16="http://schemas.microsoft.com/office/drawing/2014/main" val="1516461806"/>
                    </a:ext>
                  </a:extLst>
                </a:gridCol>
                <a:gridCol w="1049866">
                  <a:extLst>
                    <a:ext uri="{9D8B030D-6E8A-4147-A177-3AD203B41FA5}">
                      <a16:colId xmlns:a16="http://schemas.microsoft.com/office/drawing/2014/main" val="443709237"/>
                    </a:ext>
                  </a:extLst>
                </a:gridCol>
                <a:gridCol w="1422400">
                  <a:extLst>
                    <a:ext uri="{9D8B030D-6E8A-4147-A177-3AD203B41FA5}">
                      <a16:colId xmlns:a16="http://schemas.microsoft.com/office/drawing/2014/main" val="2632048452"/>
                    </a:ext>
                  </a:extLst>
                </a:gridCol>
              </a:tblGrid>
              <a:tr h="275942">
                <a:tc>
                  <a:txBody>
                    <a:bodyPr/>
                    <a:lstStyle/>
                    <a:p>
                      <a:pPr algn="ctr" fontAlgn="b"/>
                      <a:r>
                        <a:rPr lang="en-CA" sz="1200" b="1" u="none" strike="noStrike" dirty="0">
                          <a:effectLst/>
                        </a:rPr>
                        <a:t>Anomaly Type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b="1" u="none" strike="noStrike">
                          <a:effectLst/>
                        </a:rPr>
                        <a:t>Correct Predictions</a:t>
                      </a:r>
                      <a:endParaRPr lang="en-CA" sz="1200" b="1"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b="1" u="none" strike="noStrike">
                          <a:effectLst/>
                        </a:rPr>
                        <a:t>Total Cases</a:t>
                      </a:r>
                      <a:endParaRPr lang="en-CA" sz="1200" b="1"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b="1" u="none" strike="noStrike" dirty="0">
                          <a:effectLst/>
                        </a:rPr>
                        <a:t>Accuracy (%)</a:t>
                      </a:r>
                      <a:endParaRPr lang="en-CA" sz="1200" b="1" i="0" u="none" strike="noStrike" dirty="0">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600509347"/>
                  </a:ext>
                </a:extLst>
              </a:tr>
              <a:tr h="187394">
                <a:tc>
                  <a:txBody>
                    <a:bodyPr/>
                    <a:lstStyle/>
                    <a:p>
                      <a:pPr algn="ctr" fontAlgn="b"/>
                      <a:r>
                        <a:rPr lang="en-CA" sz="1200" b="1" u="none" strike="noStrike" dirty="0" err="1">
                          <a:effectLst/>
                        </a:rPr>
                        <a:t>unusual_pattern</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3</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25</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12</a:t>
                      </a:r>
                      <a:endParaRPr lang="en-CA" sz="1200" b="0" i="0" u="none" strike="noStrike" dirty="0">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412677978"/>
                  </a:ext>
                </a:extLst>
              </a:tr>
              <a:tr h="187394">
                <a:tc>
                  <a:txBody>
                    <a:bodyPr/>
                    <a:lstStyle/>
                    <a:p>
                      <a:pPr algn="ctr" fontAlgn="b"/>
                      <a:r>
                        <a:rPr lang="en-CA" sz="1200" b="1" u="none" strike="noStrike" dirty="0" err="1">
                          <a:effectLst/>
                        </a:rPr>
                        <a:t>missing_drop</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0</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211831087"/>
                  </a:ext>
                </a:extLst>
              </a:tr>
              <a:tr h="165939">
                <a:tc>
                  <a:txBody>
                    <a:bodyPr/>
                    <a:lstStyle/>
                    <a:p>
                      <a:pPr algn="ctr" fontAlgn="b"/>
                      <a:r>
                        <a:rPr lang="en-CA" sz="1200" b="1" u="none" strike="noStrike" dirty="0">
                          <a:effectLst/>
                        </a:rPr>
                        <a:t>noise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23</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8.7</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476722549"/>
                  </a:ext>
                </a:extLst>
              </a:tr>
              <a:tr h="187394">
                <a:tc>
                  <a:txBody>
                    <a:bodyPr/>
                    <a:lstStyle/>
                    <a:p>
                      <a:pPr algn="ctr" fontAlgn="b"/>
                      <a:r>
                        <a:rPr lang="en-CA" sz="1200" b="1" u="none" strike="noStrike" dirty="0" err="1">
                          <a:effectLst/>
                        </a:rPr>
                        <a:t>missing_peak</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5</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35.71</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843835307"/>
                  </a:ext>
                </a:extLst>
              </a:tr>
              <a:tr h="165939">
                <a:tc>
                  <a:txBody>
                    <a:bodyPr/>
                    <a:lstStyle/>
                    <a:p>
                      <a:pPr algn="ctr" fontAlgn="b"/>
                      <a:r>
                        <a:rPr lang="en-CA" sz="1200" b="1" u="none" strike="noStrike" dirty="0" err="1">
                          <a:effectLst/>
                        </a:rPr>
                        <a:t>local_drop</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21</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19.05</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551592610"/>
                  </a:ext>
                </a:extLst>
              </a:tr>
              <a:tr h="165939">
                <a:tc>
                  <a:txBody>
                    <a:bodyPr/>
                    <a:lstStyle/>
                    <a:p>
                      <a:pPr algn="ctr" fontAlgn="b"/>
                      <a:r>
                        <a:rPr lang="en-CA" sz="1200" b="1" u="none" strike="noStrike" dirty="0" err="1">
                          <a:effectLst/>
                        </a:rPr>
                        <a:t>local_peak</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26</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7.69</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120940064"/>
                  </a:ext>
                </a:extLst>
              </a:tr>
              <a:tr h="165939">
                <a:tc>
                  <a:txBody>
                    <a:bodyPr/>
                    <a:lstStyle/>
                    <a:p>
                      <a:pPr algn="ctr" fontAlgn="b"/>
                      <a:r>
                        <a:rPr lang="en-CA" sz="1200" b="1" u="none" strike="noStrike" dirty="0">
                          <a:effectLst/>
                        </a:rPr>
                        <a:t>outlier</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22</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45.45</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986081911"/>
                  </a:ext>
                </a:extLst>
              </a:tr>
              <a:tr h="275942">
                <a:tc>
                  <a:txBody>
                    <a:bodyPr/>
                    <a:lstStyle/>
                    <a:p>
                      <a:pPr algn="ctr" fontAlgn="b"/>
                      <a:r>
                        <a:rPr lang="en-CA" sz="1200" b="1" u="none" strike="noStrike" dirty="0" err="1">
                          <a:effectLst/>
                        </a:rPr>
                        <a:t>amplitude_change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3</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23</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13.04</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708370629"/>
                  </a:ext>
                </a:extLst>
              </a:tr>
              <a:tr h="165939">
                <a:tc>
                  <a:txBody>
                    <a:bodyPr/>
                    <a:lstStyle/>
                    <a:p>
                      <a:pPr algn="ctr" fontAlgn="b"/>
                      <a:r>
                        <a:rPr lang="en-CA" sz="1200" b="1" u="none" strike="noStrike" dirty="0">
                          <a:effectLst/>
                        </a:rPr>
                        <a:t>reversed</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21</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19.05</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4221848217"/>
                  </a:ext>
                </a:extLst>
              </a:tr>
              <a:tr h="275942">
                <a:tc>
                  <a:txBody>
                    <a:bodyPr/>
                    <a:lstStyle/>
                    <a:p>
                      <a:pPr algn="ctr" fontAlgn="b"/>
                      <a:r>
                        <a:rPr lang="en-CA" sz="1200" b="1" u="none" strike="noStrike" dirty="0" err="1">
                          <a:effectLst/>
                        </a:rPr>
                        <a:t>frequency_change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8</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26</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30.77</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09744128"/>
                  </a:ext>
                </a:extLst>
              </a:tr>
              <a:tr h="187394">
                <a:tc>
                  <a:txBody>
                    <a:bodyPr/>
                    <a:lstStyle/>
                    <a:p>
                      <a:pPr algn="ctr" fontAlgn="b"/>
                      <a:r>
                        <a:rPr lang="en-CA" sz="1200" b="1" u="none" strike="noStrike" dirty="0" err="1">
                          <a:effectLst/>
                        </a:rPr>
                        <a:t>time_warping</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868847929"/>
                  </a:ext>
                </a:extLst>
              </a:tr>
              <a:tr h="165939">
                <a:tc>
                  <a:txBody>
                    <a:bodyPr/>
                    <a:lstStyle/>
                    <a:p>
                      <a:pPr algn="ctr" fontAlgn="b"/>
                      <a:r>
                        <a:rPr lang="en-CA" sz="1200" b="1" u="none" strike="noStrike" dirty="0">
                          <a:effectLst/>
                        </a:rPr>
                        <a:t>flat</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5</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681923174"/>
                  </a:ext>
                </a:extLst>
              </a:tr>
              <a:tr h="187394">
                <a:tc>
                  <a:txBody>
                    <a:bodyPr/>
                    <a:lstStyle/>
                    <a:p>
                      <a:pPr algn="ctr" fontAlgn="b"/>
                      <a:r>
                        <a:rPr lang="en-CA" sz="1200" b="1" u="none" strike="noStrike" dirty="0" err="1">
                          <a:effectLst/>
                        </a:rPr>
                        <a:t>sampling_rate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5</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050719460"/>
                  </a:ext>
                </a:extLst>
              </a:tr>
              <a:tr h="187394">
                <a:tc>
                  <a:txBody>
                    <a:bodyPr/>
                    <a:lstStyle/>
                    <a:p>
                      <a:pPr algn="ctr" fontAlgn="b"/>
                      <a:r>
                        <a:rPr lang="en-CA" sz="1200" b="1" u="none" strike="noStrike" dirty="0" err="1">
                          <a:effectLst/>
                        </a:rPr>
                        <a:t>steep_increase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2853404177"/>
                  </a:ext>
                </a:extLst>
              </a:tr>
              <a:tr h="165939">
                <a:tc>
                  <a:txBody>
                    <a:bodyPr/>
                    <a:lstStyle/>
                    <a:p>
                      <a:pPr algn="ctr" fontAlgn="b"/>
                      <a:r>
                        <a:rPr lang="en-CA" sz="1200" b="1" u="none" strike="noStrike" dirty="0" err="1">
                          <a:effectLst/>
                        </a:rPr>
                        <a:t>time_shift</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19</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36711680"/>
                  </a:ext>
                </a:extLst>
              </a:tr>
              <a:tr h="165939">
                <a:tc>
                  <a:txBody>
                    <a:bodyPr/>
                    <a:lstStyle/>
                    <a:p>
                      <a:pPr algn="ctr" fontAlgn="b"/>
                      <a:r>
                        <a:rPr lang="en-CA" sz="1200" b="1" u="none" strike="noStrike" dirty="0" err="1">
                          <a:effectLst/>
                        </a:rPr>
                        <a:t>signal_shift</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2939049897"/>
                  </a:ext>
                </a:extLst>
              </a:tr>
              <a:tr h="285295">
                <a:tc>
                  <a:txBody>
                    <a:bodyPr/>
                    <a:lstStyle/>
                    <a:p>
                      <a:pPr algn="ctr" fontAlgn="b"/>
                      <a:r>
                        <a:rPr lang="en-CA" sz="1200" b="1" u="none" strike="noStrike" dirty="0" err="1">
                          <a:effectLst/>
                        </a:rPr>
                        <a:t>smoothed_increase</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0</a:t>
                      </a:r>
                      <a:endParaRPr lang="en-CA" sz="1200" b="0" i="0" u="none" strike="noStrike" dirty="0">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629694986"/>
                  </a:ext>
                </a:extLst>
              </a:tr>
            </a:tbl>
          </a:graphicData>
        </a:graphic>
      </p:graphicFrame>
      <p:sp>
        <p:nvSpPr>
          <p:cNvPr id="4" name="Footer Placeholder 3">
            <a:extLst>
              <a:ext uri="{FF2B5EF4-FFF2-40B4-BE49-F238E27FC236}">
                <a16:creationId xmlns:a16="http://schemas.microsoft.com/office/drawing/2014/main" id="{197B46F5-E574-4CFA-5E52-B6851B97A508}"/>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1405143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25</a:t>
            </a:fld>
            <a:endParaRPr lang="en-US" dirty="0"/>
          </a:p>
        </p:txBody>
      </p:sp>
      <p:sp>
        <p:nvSpPr>
          <p:cNvPr id="7" name="Content Placeholder 6"/>
          <p:cNvSpPr>
            <a:spLocks noGrp="1"/>
          </p:cNvSpPr>
          <p:nvPr>
            <p:ph idx="1"/>
          </p:nvPr>
        </p:nvSpPr>
        <p:spPr>
          <a:xfrm>
            <a:off x="326003" y="2192173"/>
            <a:ext cx="11513489" cy="3849189"/>
          </a:xfrm>
        </p:spPr>
        <p:txBody>
          <a:bodyPr>
            <a:normAutofit/>
          </a:bodyPr>
          <a:lstStyle/>
          <a:p>
            <a:r>
              <a:rPr lang="en-CA" b="1" dirty="0"/>
              <a:t>Feature Extraction</a:t>
            </a:r>
            <a:r>
              <a:rPr lang="en-CA" dirty="0"/>
              <a:t>: Enhanced the feature extraction function to include basic statistics, skewness, kurtosis, and Fourier transform coefficients, specifically for use with the Isolation Forest model.</a:t>
            </a:r>
          </a:p>
          <a:p>
            <a:r>
              <a:rPr lang="en-CA" b="1" dirty="0"/>
              <a:t>GRU Autoencoder</a:t>
            </a:r>
            <a:r>
              <a:rPr lang="en-CA" dirty="0"/>
              <a:t>: Defined a GRU Autoencoder model in </a:t>
            </a:r>
            <a:r>
              <a:rPr lang="en-CA" dirty="0" err="1"/>
              <a:t>PyTorch</a:t>
            </a:r>
            <a:r>
              <a:rPr lang="en-CA" dirty="0"/>
              <a:t>, consisting of an encoder, decoder, and a fully connected layer. Mean Squared Error was used as the loss function and Adam optimizer for training.</a:t>
            </a:r>
          </a:p>
          <a:p>
            <a:r>
              <a:rPr lang="en-CA" dirty="0" err="1"/>
              <a:t>Hyperparaneters</a:t>
            </a:r>
            <a:r>
              <a:rPr lang="en-CA" dirty="0"/>
              <a:t> tuned : </a:t>
            </a:r>
          </a:p>
          <a:p>
            <a:pPr>
              <a:buFont typeface="Arial" panose="020B0604020202020204" pitchFamily="34" charset="0"/>
              <a:buChar char="•"/>
            </a:pPr>
            <a:r>
              <a:rPr lang="en-CA" dirty="0"/>
              <a:t>GRUAE: </a:t>
            </a:r>
            <a:r>
              <a:rPr lang="en-CA" dirty="0" err="1"/>
              <a:t>window_size</a:t>
            </a:r>
            <a:r>
              <a:rPr lang="en-CA" dirty="0"/>
              <a:t>, </a:t>
            </a:r>
            <a:r>
              <a:rPr lang="en-CA" dirty="0" err="1"/>
              <a:t>num_epochs</a:t>
            </a:r>
            <a:endParaRPr lang="en-CA" dirty="0"/>
          </a:p>
          <a:p>
            <a:pPr>
              <a:buFont typeface="Arial" panose="020B0604020202020204" pitchFamily="34" charset="0"/>
              <a:buChar char="•"/>
            </a:pPr>
            <a:r>
              <a:rPr lang="en-CA" dirty="0"/>
              <a:t>Isolation Forest: contamination, </a:t>
            </a:r>
            <a:r>
              <a:rPr lang="en-CA" dirty="0" err="1"/>
              <a:t>max_samples</a:t>
            </a:r>
            <a:r>
              <a:rPr lang="en-CA" dirty="0"/>
              <a:t>, </a:t>
            </a:r>
            <a:r>
              <a:rPr lang="en-CA" dirty="0" err="1"/>
              <a:t>n_estimators</a:t>
            </a:r>
            <a:endParaRPr lang="en-CA" dirty="0"/>
          </a:p>
        </p:txBody>
      </p:sp>
      <p:sp>
        <p:nvSpPr>
          <p:cNvPr id="5" name="Footer Placeholder 3">
            <a:extLst>
              <a:ext uri="{FF2B5EF4-FFF2-40B4-BE49-F238E27FC236}">
                <a16:creationId xmlns:a16="http://schemas.microsoft.com/office/drawing/2014/main" id="{078BCC0C-1539-02EE-DA36-7A847E11A1B5}"/>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custDataLst>
      <p:tags r:id="rId1"/>
    </p:custDataLst>
    <p:extLst>
      <p:ext uri="{BB962C8B-B14F-4D97-AF65-F5344CB8AC3E}">
        <p14:creationId xmlns:p14="http://schemas.microsoft.com/office/powerpoint/2010/main" val="233699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1DDB-A95A-B17D-74F7-0D0EBE7899EF}"/>
              </a:ext>
            </a:extLst>
          </p:cNvPr>
          <p:cNvSpPr>
            <a:spLocks noGrp="1"/>
          </p:cNvSpPr>
          <p:nvPr>
            <p:ph type="title"/>
          </p:nvPr>
        </p:nvSpPr>
        <p:spPr/>
        <p:txBody>
          <a:bodyPr/>
          <a:lstStyle/>
          <a:p>
            <a:r>
              <a:rPr lang="en-US" dirty="0"/>
              <a:t>Ensemble Method – Parameter Tuning</a:t>
            </a:r>
          </a:p>
        </p:txBody>
      </p:sp>
      <p:sp>
        <p:nvSpPr>
          <p:cNvPr id="3" name="Content Placeholder 2">
            <a:extLst>
              <a:ext uri="{FF2B5EF4-FFF2-40B4-BE49-F238E27FC236}">
                <a16:creationId xmlns:a16="http://schemas.microsoft.com/office/drawing/2014/main" id="{E6CD4189-7A2C-95AD-0040-1CF9C9DF8BCC}"/>
              </a:ext>
            </a:extLst>
          </p:cNvPr>
          <p:cNvSpPr>
            <a:spLocks noGrp="1"/>
          </p:cNvSpPr>
          <p:nvPr>
            <p:ph idx="1"/>
          </p:nvPr>
        </p:nvSpPr>
        <p:spPr>
          <a:xfrm>
            <a:off x="203200" y="2222287"/>
            <a:ext cx="11988800" cy="3636511"/>
          </a:xfrm>
        </p:spPr>
        <p:txBody>
          <a:bodyPr/>
          <a:lstStyle/>
          <a:p>
            <a:r>
              <a:rPr lang="en-CA" b="1" dirty="0"/>
              <a:t>Random Dataset Selection</a:t>
            </a:r>
            <a:r>
              <a:rPr lang="en-CA" dirty="0"/>
              <a:t>: Randomly selects 25 datasets from the full set for hyperparameter tuning to avoid overfitting on the entire dataset. These were excluded from the actual evaluation.</a:t>
            </a:r>
          </a:p>
          <a:p>
            <a:r>
              <a:rPr lang="en-CA" b="1" dirty="0"/>
              <a:t>GRU Autoencoder Tuning</a:t>
            </a:r>
            <a:r>
              <a:rPr lang="en-CA" dirty="0"/>
              <a:t>: Tunes the GRU Autoencoder by exploring different window sizes and epoch counts using grid search, aiming to maximize the ROC-AUC score during Bayesian Optimization.</a:t>
            </a:r>
          </a:p>
          <a:p>
            <a:r>
              <a:rPr lang="en-CA" b="1" dirty="0"/>
              <a:t>Isolation Forest Tuning</a:t>
            </a:r>
            <a:r>
              <a:rPr lang="en-CA" dirty="0"/>
              <a:t>: Uses Bayesian optimization to find the best hyperparameters for the Isolation Forest model, optimizing for the F1 score.</a:t>
            </a:r>
            <a:endParaRPr lang="en-US" dirty="0"/>
          </a:p>
        </p:txBody>
      </p:sp>
      <p:sp>
        <p:nvSpPr>
          <p:cNvPr id="5" name="Slide Number Placeholder 4">
            <a:extLst>
              <a:ext uri="{FF2B5EF4-FFF2-40B4-BE49-F238E27FC236}">
                <a16:creationId xmlns:a16="http://schemas.microsoft.com/office/drawing/2014/main" id="{84A568D8-E79E-1660-AD7C-81F35D02CA57}"/>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Footer Placeholder 3">
            <a:extLst>
              <a:ext uri="{FF2B5EF4-FFF2-40B4-BE49-F238E27FC236}">
                <a16:creationId xmlns:a16="http://schemas.microsoft.com/office/drawing/2014/main" id="{B3FC4C74-88F0-D263-E4EB-E075958CA453}"/>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260163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6F6DB-ACCC-AAA6-A895-F9F24C845DE9}"/>
              </a:ext>
            </a:extLst>
          </p:cNvPr>
          <p:cNvSpPr>
            <a:spLocks noGrp="1"/>
          </p:cNvSpPr>
          <p:nvPr>
            <p:ph type="title"/>
          </p:nvPr>
        </p:nvSpPr>
        <p:spPr/>
        <p:txBody>
          <a:bodyPr/>
          <a:lstStyle/>
          <a:p>
            <a:r>
              <a:rPr lang="en-US" dirty="0"/>
              <a:t>Ensemble Method – Challenges</a:t>
            </a:r>
          </a:p>
        </p:txBody>
      </p:sp>
      <p:sp>
        <p:nvSpPr>
          <p:cNvPr id="3" name="Content Placeholder 2">
            <a:extLst>
              <a:ext uri="{FF2B5EF4-FFF2-40B4-BE49-F238E27FC236}">
                <a16:creationId xmlns:a16="http://schemas.microsoft.com/office/drawing/2014/main" id="{6AD273A7-45A1-DF0F-B5B7-E48B89528AEB}"/>
              </a:ext>
            </a:extLst>
          </p:cNvPr>
          <p:cNvSpPr>
            <a:spLocks noGrp="1"/>
          </p:cNvSpPr>
          <p:nvPr>
            <p:ph idx="1"/>
          </p:nvPr>
        </p:nvSpPr>
        <p:spPr>
          <a:xfrm>
            <a:off x="818712" y="2222287"/>
            <a:ext cx="10554574" cy="3693601"/>
          </a:xfrm>
        </p:spPr>
        <p:txBody>
          <a:bodyPr>
            <a:normAutofit/>
          </a:bodyPr>
          <a:lstStyle/>
          <a:p>
            <a:r>
              <a:rPr lang="en-CA" b="1" dirty="0"/>
              <a:t>Complex Feature Extraction</a:t>
            </a:r>
          </a:p>
          <a:p>
            <a:r>
              <a:rPr lang="en-CA" b="1" dirty="0"/>
              <a:t>Hyperparameter Tuning Complexity</a:t>
            </a:r>
          </a:p>
          <a:p>
            <a:r>
              <a:rPr lang="en-CA" b="1" dirty="0"/>
              <a:t>Model Integration and Ensemble Learning</a:t>
            </a:r>
          </a:p>
          <a:p>
            <a:r>
              <a:rPr lang="en-CA" b="1" dirty="0"/>
              <a:t>Handling Small or Incomplete Data Segments</a:t>
            </a:r>
          </a:p>
          <a:p>
            <a:r>
              <a:rPr lang="en-CA" b="1" dirty="0"/>
              <a:t>Scalability and Performance</a:t>
            </a:r>
          </a:p>
          <a:p>
            <a:r>
              <a:rPr lang="en-CA" b="1" dirty="0"/>
              <a:t>Threshold Determination and Anomaly Region Detection</a:t>
            </a:r>
            <a:endParaRPr lang="en-US" dirty="0"/>
          </a:p>
        </p:txBody>
      </p:sp>
      <p:sp>
        <p:nvSpPr>
          <p:cNvPr id="5" name="Slide Number Placeholder 4">
            <a:extLst>
              <a:ext uri="{FF2B5EF4-FFF2-40B4-BE49-F238E27FC236}">
                <a16:creationId xmlns:a16="http://schemas.microsoft.com/office/drawing/2014/main" id="{48402A9D-BFD4-F4CD-D8B3-EDF572E9CC39}"/>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Footer Placeholder 3">
            <a:extLst>
              <a:ext uri="{FF2B5EF4-FFF2-40B4-BE49-F238E27FC236}">
                <a16:creationId xmlns:a16="http://schemas.microsoft.com/office/drawing/2014/main" id="{91957C16-3966-1831-1570-346FBB4836D4}"/>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977277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6EB0-305B-DDF1-5310-0F83747F66A0}"/>
              </a:ext>
            </a:extLst>
          </p:cNvPr>
          <p:cNvSpPr>
            <a:spLocks noGrp="1"/>
          </p:cNvSpPr>
          <p:nvPr>
            <p:ph type="title"/>
          </p:nvPr>
        </p:nvSpPr>
        <p:spPr/>
        <p:txBody>
          <a:bodyPr/>
          <a:lstStyle/>
          <a:p>
            <a:r>
              <a:rPr lang="en-US" dirty="0"/>
              <a:t>Ensemble Method – Scoring Function</a:t>
            </a:r>
          </a:p>
        </p:txBody>
      </p:sp>
      <p:sp>
        <p:nvSpPr>
          <p:cNvPr id="3" name="Content Placeholder 2">
            <a:extLst>
              <a:ext uri="{FF2B5EF4-FFF2-40B4-BE49-F238E27FC236}">
                <a16:creationId xmlns:a16="http://schemas.microsoft.com/office/drawing/2014/main" id="{C41AA08A-CFCF-9302-2BEB-69D03034FA38}"/>
              </a:ext>
            </a:extLst>
          </p:cNvPr>
          <p:cNvSpPr>
            <a:spLocks noGrp="1"/>
          </p:cNvSpPr>
          <p:nvPr>
            <p:ph idx="1"/>
          </p:nvPr>
        </p:nvSpPr>
        <p:spPr>
          <a:xfrm>
            <a:off x="294640" y="2222287"/>
            <a:ext cx="11663680" cy="3819075"/>
          </a:xfrm>
        </p:spPr>
        <p:txBody>
          <a:bodyPr/>
          <a:lstStyle/>
          <a:p>
            <a:r>
              <a:rPr lang="en-CA" b="1" dirty="0"/>
              <a:t>Combining Models</a:t>
            </a:r>
            <a:r>
              <a:rPr lang="en-CA" dirty="0"/>
              <a:t>: After tuning, the Isolation Forest and GRU Autoencoder models are trained on the remaining datasets.</a:t>
            </a:r>
          </a:p>
          <a:p>
            <a:r>
              <a:rPr lang="en-CA" b="1" dirty="0"/>
              <a:t>Score Combination</a:t>
            </a:r>
            <a:r>
              <a:rPr lang="en-CA" dirty="0"/>
              <a:t>: Combines the anomaly scores from both models using confidence-based weights derived from the standard deviation of scores (more weight to the more confident model). The scores are combined to form an ensemble anomaly score.</a:t>
            </a:r>
          </a:p>
          <a:p>
            <a:r>
              <a:rPr lang="en-CA" b="1" dirty="0"/>
              <a:t>Thresholding and Region Detection</a:t>
            </a:r>
            <a:r>
              <a:rPr lang="en-CA" dirty="0"/>
              <a:t>: Applies a threshold to the ensemble scores to identify regions with high anomaly likelihood and selects the best region based on the total score.</a:t>
            </a:r>
            <a:endParaRPr lang="en-US" dirty="0"/>
          </a:p>
        </p:txBody>
      </p:sp>
      <p:sp>
        <p:nvSpPr>
          <p:cNvPr id="5" name="Slide Number Placeholder 4">
            <a:extLst>
              <a:ext uri="{FF2B5EF4-FFF2-40B4-BE49-F238E27FC236}">
                <a16:creationId xmlns:a16="http://schemas.microsoft.com/office/drawing/2014/main" id="{B45167D0-6DD8-EFD9-5880-A96DC81B67F1}"/>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7" name="Footer Placeholder 3">
            <a:extLst>
              <a:ext uri="{FF2B5EF4-FFF2-40B4-BE49-F238E27FC236}">
                <a16:creationId xmlns:a16="http://schemas.microsoft.com/office/drawing/2014/main" id="{A725BE74-6CFB-0EC4-F02E-0919160821BE}"/>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4097320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CE8CAA-E067-0CE7-8E51-A2F9ADC90CDB}"/>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5" name="Picture 4">
            <a:extLst>
              <a:ext uri="{FF2B5EF4-FFF2-40B4-BE49-F238E27FC236}">
                <a16:creationId xmlns:a16="http://schemas.microsoft.com/office/drawing/2014/main" id="{FC700FD4-1AC5-A405-E4D9-A9F4A3C3FFD8}"/>
              </a:ext>
            </a:extLst>
          </p:cNvPr>
          <p:cNvPicPr>
            <a:picLocks noChangeAspect="1"/>
          </p:cNvPicPr>
          <p:nvPr/>
        </p:nvPicPr>
        <p:blipFill rotWithShape="1">
          <a:blip r:embed="rId2"/>
          <a:srcRect t="914"/>
          <a:stretch/>
        </p:blipFill>
        <p:spPr>
          <a:xfrm>
            <a:off x="0" y="1"/>
            <a:ext cx="5739493" cy="3032236"/>
          </a:xfrm>
          <a:prstGeom prst="rect">
            <a:avLst/>
          </a:prstGeom>
        </p:spPr>
      </p:pic>
      <p:pic>
        <p:nvPicPr>
          <p:cNvPr id="7" name="Picture 6" descr="A screenshot of a graph&#10;&#10;Description automatically generated">
            <a:extLst>
              <a:ext uri="{FF2B5EF4-FFF2-40B4-BE49-F238E27FC236}">
                <a16:creationId xmlns:a16="http://schemas.microsoft.com/office/drawing/2014/main" id="{CCEAE392-B914-AF9E-4A4A-3EEBE337EC10}"/>
              </a:ext>
            </a:extLst>
          </p:cNvPr>
          <p:cNvPicPr>
            <a:picLocks noChangeAspect="1"/>
          </p:cNvPicPr>
          <p:nvPr/>
        </p:nvPicPr>
        <p:blipFill>
          <a:blip r:embed="rId3"/>
          <a:stretch>
            <a:fillRect/>
          </a:stretch>
        </p:blipFill>
        <p:spPr>
          <a:xfrm>
            <a:off x="6452509" y="0"/>
            <a:ext cx="5739492" cy="3032237"/>
          </a:xfrm>
          <a:prstGeom prst="rect">
            <a:avLst/>
          </a:prstGeom>
        </p:spPr>
      </p:pic>
      <p:pic>
        <p:nvPicPr>
          <p:cNvPr id="9" name="Picture 8" descr="A screenshot of a graph&#10;&#10;Description automatically generated">
            <a:extLst>
              <a:ext uri="{FF2B5EF4-FFF2-40B4-BE49-F238E27FC236}">
                <a16:creationId xmlns:a16="http://schemas.microsoft.com/office/drawing/2014/main" id="{DD170B23-EA93-208C-6AB5-E36605842A77}"/>
              </a:ext>
            </a:extLst>
          </p:cNvPr>
          <p:cNvPicPr>
            <a:picLocks noChangeAspect="1"/>
          </p:cNvPicPr>
          <p:nvPr/>
        </p:nvPicPr>
        <p:blipFill>
          <a:blip r:embed="rId4"/>
          <a:stretch>
            <a:fillRect/>
          </a:stretch>
        </p:blipFill>
        <p:spPr>
          <a:xfrm>
            <a:off x="0" y="3333401"/>
            <a:ext cx="5747035" cy="3233970"/>
          </a:xfrm>
          <a:prstGeom prst="rect">
            <a:avLst/>
          </a:prstGeom>
        </p:spPr>
      </p:pic>
      <p:pic>
        <p:nvPicPr>
          <p:cNvPr id="10" name="Picture 9">
            <a:extLst>
              <a:ext uri="{FF2B5EF4-FFF2-40B4-BE49-F238E27FC236}">
                <a16:creationId xmlns:a16="http://schemas.microsoft.com/office/drawing/2014/main" id="{8965D99B-1233-A335-297B-AFF9B06016B9}"/>
              </a:ext>
            </a:extLst>
          </p:cNvPr>
          <p:cNvPicPr>
            <a:picLocks noChangeAspect="1"/>
          </p:cNvPicPr>
          <p:nvPr/>
        </p:nvPicPr>
        <p:blipFill rotWithShape="1">
          <a:blip r:embed="rId5"/>
          <a:srcRect t="1365"/>
          <a:stretch/>
        </p:blipFill>
        <p:spPr>
          <a:xfrm>
            <a:off x="6452508" y="3333401"/>
            <a:ext cx="5739492" cy="3233970"/>
          </a:xfrm>
          <a:prstGeom prst="rect">
            <a:avLst/>
          </a:prstGeom>
        </p:spPr>
      </p:pic>
      <p:sp>
        <p:nvSpPr>
          <p:cNvPr id="11" name="TextBox 10">
            <a:extLst>
              <a:ext uri="{FF2B5EF4-FFF2-40B4-BE49-F238E27FC236}">
                <a16:creationId xmlns:a16="http://schemas.microsoft.com/office/drawing/2014/main" id="{284D67F0-145B-4D82-4908-A0B99C0E9575}"/>
              </a:ext>
            </a:extLst>
          </p:cNvPr>
          <p:cNvSpPr txBox="1"/>
          <p:nvPr/>
        </p:nvSpPr>
        <p:spPr>
          <a:xfrm>
            <a:off x="1413256" y="3067403"/>
            <a:ext cx="2989921" cy="230832"/>
          </a:xfrm>
          <a:prstGeom prst="rect">
            <a:avLst/>
          </a:prstGeom>
          <a:noFill/>
        </p:spPr>
        <p:txBody>
          <a:bodyPr wrap="none" rtlCol="0">
            <a:spAutoFit/>
          </a:bodyPr>
          <a:lstStyle/>
          <a:p>
            <a:r>
              <a:rPr lang="en-US" sz="900" dirty="0"/>
              <a:t>Figure 14: Frequency Change – Correct Prediction</a:t>
            </a:r>
          </a:p>
        </p:txBody>
      </p:sp>
      <p:sp>
        <p:nvSpPr>
          <p:cNvPr id="12" name="TextBox 11">
            <a:extLst>
              <a:ext uri="{FF2B5EF4-FFF2-40B4-BE49-F238E27FC236}">
                <a16:creationId xmlns:a16="http://schemas.microsoft.com/office/drawing/2014/main" id="{4B0D8694-2194-8FA4-3EAA-661B670F1AAB}"/>
              </a:ext>
            </a:extLst>
          </p:cNvPr>
          <p:cNvSpPr txBox="1"/>
          <p:nvPr/>
        </p:nvSpPr>
        <p:spPr>
          <a:xfrm>
            <a:off x="8232051" y="3067403"/>
            <a:ext cx="2504212" cy="230832"/>
          </a:xfrm>
          <a:prstGeom prst="rect">
            <a:avLst/>
          </a:prstGeom>
          <a:noFill/>
        </p:spPr>
        <p:txBody>
          <a:bodyPr wrap="none" rtlCol="0">
            <a:spAutoFit/>
          </a:bodyPr>
          <a:lstStyle/>
          <a:p>
            <a:r>
              <a:rPr lang="en-US" sz="900" dirty="0"/>
              <a:t>Figure 15: Local Drop – Correct Prediction</a:t>
            </a:r>
          </a:p>
        </p:txBody>
      </p:sp>
      <p:sp>
        <p:nvSpPr>
          <p:cNvPr id="13" name="TextBox 12">
            <a:extLst>
              <a:ext uri="{FF2B5EF4-FFF2-40B4-BE49-F238E27FC236}">
                <a16:creationId xmlns:a16="http://schemas.microsoft.com/office/drawing/2014/main" id="{623ADB29-DEB4-03F8-3FC7-C76C2D6CA21D}"/>
              </a:ext>
            </a:extLst>
          </p:cNvPr>
          <p:cNvSpPr txBox="1"/>
          <p:nvPr/>
        </p:nvSpPr>
        <p:spPr>
          <a:xfrm>
            <a:off x="1779543" y="6621376"/>
            <a:ext cx="2483372" cy="230832"/>
          </a:xfrm>
          <a:prstGeom prst="rect">
            <a:avLst/>
          </a:prstGeom>
          <a:noFill/>
        </p:spPr>
        <p:txBody>
          <a:bodyPr wrap="none" rtlCol="0">
            <a:spAutoFit/>
          </a:bodyPr>
          <a:lstStyle/>
          <a:p>
            <a:r>
              <a:rPr lang="en-US" sz="900" dirty="0"/>
              <a:t>Figure 16: Time Shift – Incorrect Prediction</a:t>
            </a:r>
          </a:p>
        </p:txBody>
      </p:sp>
      <p:sp>
        <p:nvSpPr>
          <p:cNvPr id="14" name="TextBox 13">
            <a:extLst>
              <a:ext uri="{FF2B5EF4-FFF2-40B4-BE49-F238E27FC236}">
                <a16:creationId xmlns:a16="http://schemas.microsoft.com/office/drawing/2014/main" id="{663004C7-F127-5ED4-2257-B9F0AB14749B}"/>
              </a:ext>
            </a:extLst>
          </p:cNvPr>
          <p:cNvSpPr txBox="1"/>
          <p:nvPr/>
        </p:nvSpPr>
        <p:spPr>
          <a:xfrm>
            <a:off x="8232050" y="6621376"/>
            <a:ext cx="2637260" cy="230832"/>
          </a:xfrm>
          <a:prstGeom prst="rect">
            <a:avLst/>
          </a:prstGeom>
          <a:noFill/>
        </p:spPr>
        <p:txBody>
          <a:bodyPr wrap="none" rtlCol="0">
            <a:spAutoFit/>
          </a:bodyPr>
          <a:lstStyle/>
          <a:p>
            <a:r>
              <a:rPr lang="en-US" sz="900" dirty="0"/>
              <a:t>Figure 17: Missing Peak– Incorrect Prediction</a:t>
            </a:r>
          </a:p>
        </p:txBody>
      </p:sp>
    </p:spTree>
    <p:extLst>
      <p:ext uri="{BB962C8B-B14F-4D97-AF65-F5344CB8AC3E}">
        <p14:creationId xmlns:p14="http://schemas.microsoft.com/office/powerpoint/2010/main" val="3740430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Text Placeholder 2"/>
          <p:cNvSpPr>
            <a:spLocks noGrp="1"/>
          </p:cNvSpPr>
          <p:nvPr>
            <p:ph type="body" idx="1"/>
          </p:nvPr>
        </p:nvSpPr>
        <p:spPr>
          <a:xfrm>
            <a:off x="1179068" y="5333452"/>
            <a:ext cx="10561418" cy="433955"/>
          </a:xfrm>
        </p:spPr>
        <p:txBody>
          <a:bodyPr/>
          <a:lstStyle/>
          <a:p>
            <a:r>
              <a:rPr lang="en-US" dirty="0">
                <a:latin typeface="Times New Roman" panose="02020603050405020304" pitchFamily="18" charset="0"/>
                <a:cs typeface="Times New Roman" panose="02020603050405020304" pitchFamily="18" charset="0"/>
              </a:rPr>
              <a:t>Problem Statement, Dataset</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7" name="Footer Placeholder 3">
            <a:extLst>
              <a:ext uri="{FF2B5EF4-FFF2-40B4-BE49-F238E27FC236}">
                <a16:creationId xmlns:a16="http://schemas.microsoft.com/office/drawing/2014/main" id="{E96B2B8A-DB68-0F36-8A34-C70D787541BD}"/>
              </a:ext>
            </a:extLst>
          </p:cNvPr>
          <p:cNvSpPr>
            <a:spLocks noGrp="1"/>
          </p:cNvSpPr>
          <p:nvPr>
            <p:ph type="ftr" sz="quarter" idx="11"/>
          </p:nvPr>
        </p:nvSpPr>
        <p:spPr>
          <a:xfrm>
            <a:off x="0" y="6498100"/>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363849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B079-FAA1-DB7E-3560-71F105739B23}"/>
              </a:ext>
            </a:extLst>
          </p:cNvPr>
          <p:cNvSpPr>
            <a:spLocks noGrp="1"/>
          </p:cNvSpPr>
          <p:nvPr>
            <p:ph type="title"/>
          </p:nvPr>
        </p:nvSpPr>
        <p:spPr/>
        <p:txBody>
          <a:bodyPr/>
          <a:lstStyle/>
          <a:p>
            <a:r>
              <a:rPr lang="en-US" dirty="0"/>
              <a:t>Performance Metrics</a:t>
            </a:r>
          </a:p>
        </p:txBody>
      </p:sp>
      <p:sp>
        <p:nvSpPr>
          <p:cNvPr id="5" name="Slide Number Placeholder 4">
            <a:extLst>
              <a:ext uri="{FF2B5EF4-FFF2-40B4-BE49-F238E27FC236}">
                <a16:creationId xmlns:a16="http://schemas.microsoft.com/office/drawing/2014/main" id="{D06C141F-9B61-12DF-7A7B-06EB01C73123}"/>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11" name="TextBox 10">
            <a:extLst>
              <a:ext uri="{FF2B5EF4-FFF2-40B4-BE49-F238E27FC236}">
                <a16:creationId xmlns:a16="http://schemas.microsoft.com/office/drawing/2014/main" id="{FD2D3E08-FDC2-9338-90BF-83F9CA48E136}"/>
              </a:ext>
            </a:extLst>
          </p:cNvPr>
          <p:cNvSpPr txBox="1"/>
          <p:nvPr/>
        </p:nvSpPr>
        <p:spPr>
          <a:xfrm>
            <a:off x="2099733" y="6175655"/>
            <a:ext cx="2693366" cy="230832"/>
          </a:xfrm>
          <a:prstGeom prst="rect">
            <a:avLst/>
          </a:prstGeom>
          <a:noFill/>
        </p:spPr>
        <p:txBody>
          <a:bodyPr wrap="none" rtlCol="0">
            <a:spAutoFit/>
          </a:bodyPr>
          <a:lstStyle/>
          <a:p>
            <a:r>
              <a:rPr lang="en-US" sz="900" dirty="0"/>
              <a:t>Table 5: Performance result by anomaly type</a:t>
            </a:r>
          </a:p>
        </p:txBody>
      </p:sp>
      <p:sp>
        <p:nvSpPr>
          <p:cNvPr id="12" name="TextBox 11">
            <a:extLst>
              <a:ext uri="{FF2B5EF4-FFF2-40B4-BE49-F238E27FC236}">
                <a16:creationId xmlns:a16="http://schemas.microsoft.com/office/drawing/2014/main" id="{818831C2-FF84-42EC-DF32-B6FB36332F38}"/>
              </a:ext>
            </a:extLst>
          </p:cNvPr>
          <p:cNvSpPr txBox="1"/>
          <p:nvPr/>
        </p:nvSpPr>
        <p:spPr>
          <a:xfrm>
            <a:off x="7864276" y="4671627"/>
            <a:ext cx="1818126" cy="230832"/>
          </a:xfrm>
          <a:prstGeom prst="rect">
            <a:avLst/>
          </a:prstGeom>
          <a:noFill/>
        </p:spPr>
        <p:txBody>
          <a:bodyPr wrap="none" rtlCol="0">
            <a:spAutoFit/>
          </a:bodyPr>
          <a:lstStyle/>
          <a:p>
            <a:r>
              <a:rPr lang="en-US" sz="900" dirty="0"/>
              <a:t>Table 6: Performance metrics</a:t>
            </a:r>
          </a:p>
        </p:txBody>
      </p:sp>
      <p:graphicFrame>
        <p:nvGraphicFramePr>
          <p:cNvPr id="7" name="Content Placeholder 6">
            <a:extLst>
              <a:ext uri="{FF2B5EF4-FFF2-40B4-BE49-F238E27FC236}">
                <a16:creationId xmlns:a16="http://schemas.microsoft.com/office/drawing/2014/main" id="{570160BA-DF59-3B57-1E2D-67FFD04E51E2}"/>
              </a:ext>
            </a:extLst>
          </p:cNvPr>
          <p:cNvGraphicFramePr>
            <a:graphicFrameLocks noGrp="1"/>
          </p:cNvGraphicFramePr>
          <p:nvPr>
            <p:ph idx="1"/>
            <p:extLst>
              <p:ext uri="{D42A27DB-BD31-4B8C-83A1-F6EECF244321}">
                <p14:modId xmlns:p14="http://schemas.microsoft.com/office/powerpoint/2010/main" val="1891535135"/>
              </p:ext>
            </p:extLst>
          </p:nvPr>
        </p:nvGraphicFramePr>
        <p:xfrm>
          <a:off x="7448305" y="3307020"/>
          <a:ext cx="2650068" cy="1287525"/>
        </p:xfrm>
        <a:graphic>
          <a:graphicData uri="http://schemas.openxmlformats.org/drawingml/2006/table">
            <a:tbl>
              <a:tblPr>
                <a:tableStyleId>{5C22544A-7EE6-4342-B048-85BDC9FD1C3A}</a:tableStyleId>
              </a:tblPr>
              <a:tblGrid>
                <a:gridCol w="1325034">
                  <a:extLst>
                    <a:ext uri="{9D8B030D-6E8A-4147-A177-3AD203B41FA5}">
                      <a16:colId xmlns:a16="http://schemas.microsoft.com/office/drawing/2014/main" val="2232169681"/>
                    </a:ext>
                  </a:extLst>
                </a:gridCol>
                <a:gridCol w="1325034">
                  <a:extLst>
                    <a:ext uri="{9D8B030D-6E8A-4147-A177-3AD203B41FA5}">
                      <a16:colId xmlns:a16="http://schemas.microsoft.com/office/drawing/2014/main" val="3047257168"/>
                    </a:ext>
                  </a:extLst>
                </a:gridCol>
              </a:tblGrid>
              <a:tr h="0">
                <a:tc>
                  <a:txBody>
                    <a:bodyPr/>
                    <a:lstStyle/>
                    <a:p>
                      <a:pPr algn="l" fontAlgn="b"/>
                      <a:r>
                        <a:rPr lang="en-CA" sz="1200" u="none" strike="noStrike">
                          <a:effectLst/>
                        </a:rPr>
                        <a:t>Metric</a:t>
                      </a:r>
                      <a:endParaRPr lang="en-CA" sz="1200" b="1"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CA" sz="1200" u="none" strike="noStrike" dirty="0">
                          <a:effectLst/>
                        </a:rPr>
                        <a:t>Value</a:t>
                      </a:r>
                      <a:endParaRPr lang="en-CA" sz="12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71216942"/>
                  </a:ext>
                </a:extLst>
              </a:tr>
              <a:tr h="205588">
                <a:tc>
                  <a:txBody>
                    <a:bodyPr/>
                    <a:lstStyle/>
                    <a:p>
                      <a:pPr algn="l" fontAlgn="b"/>
                      <a:r>
                        <a:rPr lang="en-CA" sz="1200" u="none" strike="noStrike">
                          <a:effectLst/>
                        </a:rPr>
                        <a:t>Overall Accuracy</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CA" sz="1200" u="none" strike="noStrike">
                          <a:effectLst/>
                        </a:rPr>
                        <a:t>0.13</a:t>
                      </a:r>
                      <a:endParaRPr lang="en-CA"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519312394"/>
                  </a:ext>
                </a:extLst>
              </a:tr>
              <a:tr h="222383">
                <a:tc>
                  <a:txBody>
                    <a:bodyPr/>
                    <a:lstStyle/>
                    <a:p>
                      <a:pPr algn="l" fontAlgn="b"/>
                      <a:r>
                        <a:rPr lang="en-CA" sz="1200" u="none" strike="noStrike">
                          <a:effectLst/>
                        </a:rPr>
                        <a:t>F1 Score</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CA" sz="1200" u="none" strike="noStrike">
                          <a:effectLst/>
                        </a:rPr>
                        <a:t>0.01</a:t>
                      </a:r>
                      <a:endParaRPr lang="en-CA"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08053665"/>
                  </a:ext>
                </a:extLst>
              </a:tr>
              <a:tr h="222383">
                <a:tc>
                  <a:txBody>
                    <a:bodyPr/>
                    <a:lstStyle/>
                    <a:p>
                      <a:pPr algn="l" fontAlgn="b"/>
                      <a:r>
                        <a:rPr lang="en-CA" sz="1200" u="none" strike="noStrike">
                          <a:effectLst/>
                        </a:rPr>
                        <a:t>AUC ROC</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CA" sz="1200" u="none" strike="noStrike">
                          <a:effectLst/>
                        </a:rPr>
                        <a:t>0.63</a:t>
                      </a:r>
                      <a:endParaRPr lang="en-CA"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162984448"/>
                  </a:ext>
                </a:extLst>
              </a:tr>
              <a:tr h="222383">
                <a:tc>
                  <a:txBody>
                    <a:bodyPr/>
                    <a:lstStyle/>
                    <a:p>
                      <a:pPr algn="l" fontAlgn="b"/>
                      <a:r>
                        <a:rPr lang="en-CA" sz="1200" u="none" strike="noStrike">
                          <a:effectLst/>
                        </a:rPr>
                        <a:t>Precision</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CA" sz="1200" u="none" strike="noStrike">
                          <a:effectLst/>
                        </a:rPr>
                        <a:t>0.003</a:t>
                      </a:r>
                      <a:endParaRPr lang="en-CA"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612421615"/>
                  </a:ext>
                </a:extLst>
              </a:tr>
              <a:tr h="222383">
                <a:tc>
                  <a:txBody>
                    <a:bodyPr/>
                    <a:lstStyle/>
                    <a:p>
                      <a:pPr algn="l" fontAlgn="b"/>
                      <a:r>
                        <a:rPr lang="en-CA" sz="1200" u="none" strike="noStrike">
                          <a:effectLst/>
                        </a:rPr>
                        <a:t>Recall</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CA" sz="1200" u="none" strike="noStrike" dirty="0">
                          <a:effectLst/>
                        </a:rPr>
                        <a:t>1</a:t>
                      </a:r>
                      <a:endParaRPr lang="en-CA"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397923742"/>
                  </a:ext>
                </a:extLst>
              </a:tr>
            </a:tbl>
          </a:graphicData>
        </a:graphic>
      </p:graphicFrame>
      <p:graphicFrame>
        <p:nvGraphicFramePr>
          <p:cNvPr id="8" name="Table 7">
            <a:extLst>
              <a:ext uri="{FF2B5EF4-FFF2-40B4-BE49-F238E27FC236}">
                <a16:creationId xmlns:a16="http://schemas.microsoft.com/office/drawing/2014/main" id="{2BDF9FFE-F87D-A93D-C7F0-DC9419913102}"/>
              </a:ext>
            </a:extLst>
          </p:cNvPr>
          <p:cNvGraphicFramePr>
            <a:graphicFrameLocks noGrp="1"/>
          </p:cNvGraphicFramePr>
          <p:nvPr>
            <p:extLst>
              <p:ext uri="{D42A27DB-BD31-4B8C-83A1-F6EECF244321}">
                <p14:modId xmlns:p14="http://schemas.microsoft.com/office/powerpoint/2010/main" val="709403447"/>
              </p:ext>
            </p:extLst>
          </p:nvPr>
        </p:nvGraphicFramePr>
        <p:xfrm>
          <a:off x="728133" y="2379663"/>
          <a:ext cx="5105400" cy="3773304"/>
        </p:xfrm>
        <a:graphic>
          <a:graphicData uri="http://schemas.openxmlformats.org/drawingml/2006/table">
            <a:tbl>
              <a:tblPr>
                <a:tableStyleId>{5C22544A-7EE6-4342-B048-85BDC9FD1C3A}</a:tableStyleId>
              </a:tblPr>
              <a:tblGrid>
                <a:gridCol w="1515534">
                  <a:extLst>
                    <a:ext uri="{9D8B030D-6E8A-4147-A177-3AD203B41FA5}">
                      <a16:colId xmlns:a16="http://schemas.microsoft.com/office/drawing/2014/main" val="4181600381"/>
                    </a:ext>
                  </a:extLst>
                </a:gridCol>
                <a:gridCol w="1540933">
                  <a:extLst>
                    <a:ext uri="{9D8B030D-6E8A-4147-A177-3AD203B41FA5}">
                      <a16:colId xmlns:a16="http://schemas.microsoft.com/office/drawing/2014/main" val="130519"/>
                    </a:ext>
                  </a:extLst>
                </a:gridCol>
                <a:gridCol w="897467">
                  <a:extLst>
                    <a:ext uri="{9D8B030D-6E8A-4147-A177-3AD203B41FA5}">
                      <a16:colId xmlns:a16="http://schemas.microsoft.com/office/drawing/2014/main" val="3084481103"/>
                    </a:ext>
                  </a:extLst>
                </a:gridCol>
                <a:gridCol w="1151466">
                  <a:extLst>
                    <a:ext uri="{9D8B030D-6E8A-4147-A177-3AD203B41FA5}">
                      <a16:colId xmlns:a16="http://schemas.microsoft.com/office/drawing/2014/main" val="1908324395"/>
                    </a:ext>
                  </a:extLst>
                </a:gridCol>
              </a:tblGrid>
              <a:tr h="225820">
                <a:tc>
                  <a:txBody>
                    <a:bodyPr/>
                    <a:lstStyle/>
                    <a:p>
                      <a:pPr algn="ctr" fontAlgn="b"/>
                      <a:r>
                        <a:rPr lang="en-CA" sz="1200" u="none" strike="noStrike">
                          <a:effectLst/>
                        </a:rPr>
                        <a:t>Anomaly Type</a:t>
                      </a:r>
                      <a:endParaRPr lang="en-CA" sz="1200" b="1"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Correct Predictions</a:t>
                      </a:r>
                      <a:endParaRPr lang="en-CA" sz="1200" b="1"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Total Cases</a:t>
                      </a:r>
                      <a:endParaRPr lang="en-CA" sz="1200" b="1"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Accuracy</a:t>
                      </a:r>
                      <a:endParaRPr lang="en-CA" sz="1200" b="1"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4086797329"/>
                  </a:ext>
                </a:extLst>
              </a:tr>
              <a:tr h="225820">
                <a:tc>
                  <a:txBody>
                    <a:bodyPr/>
                    <a:lstStyle/>
                    <a:p>
                      <a:pPr algn="ctr" fontAlgn="b"/>
                      <a:r>
                        <a:rPr lang="en-CA" sz="1200" u="none" strike="noStrike">
                          <a:effectLst/>
                        </a:rPr>
                        <a:t>unusual_pattern</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10.00%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22029932"/>
                  </a:ext>
                </a:extLst>
              </a:tr>
              <a:tr h="225820">
                <a:tc>
                  <a:txBody>
                    <a:bodyPr/>
                    <a:lstStyle/>
                    <a:p>
                      <a:pPr algn="ctr" fontAlgn="b"/>
                      <a:r>
                        <a:rPr lang="en-CA" sz="1200" u="none" strike="noStrike">
                          <a:effectLst/>
                        </a:rPr>
                        <a:t>missing_drop</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3</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082760259"/>
                  </a:ext>
                </a:extLst>
              </a:tr>
              <a:tr h="181208">
                <a:tc>
                  <a:txBody>
                    <a:bodyPr/>
                    <a:lstStyle/>
                    <a:p>
                      <a:pPr algn="ctr" fontAlgn="b"/>
                      <a:r>
                        <a:rPr lang="en-CA" sz="1200" u="none" strike="noStrike">
                          <a:effectLst/>
                        </a:rPr>
                        <a:t>noise</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0</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22</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2945375937"/>
                  </a:ext>
                </a:extLst>
              </a:tr>
              <a:tr h="225820">
                <a:tc>
                  <a:txBody>
                    <a:bodyPr/>
                    <a:lstStyle/>
                    <a:p>
                      <a:pPr algn="ctr" fontAlgn="b"/>
                      <a:r>
                        <a:rPr lang="en-CA" sz="1200" u="none" strike="noStrike">
                          <a:effectLst/>
                        </a:rPr>
                        <a:t>missing_peak</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3</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13</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23.10%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58464456"/>
                  </a:ext>
                </a:extLst>
              </a:tr>
              <a:tr h="181208">
                <a:tc>
                  <a:txBody>
                    <a:bodyPr/>
                    <a:lstStyle/>
                    <a:p>
                      <a:pPr algn="ctr" fontAlgn="b"/>
                      <a:r>
                        <a:rPr lang="en-CA" sz="1200" u="none" strike="noStrike">
                          <a:effectLst/>
                        </a:rPr>
                        <a:t>local_drop</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5</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18</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27.80%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209111977"/>
                  </a:ext>
                </a:extLst>
              </a:tr>
              <a:tr h="181208">
                <a:tc>
                  <a:txBody>
                    <a:bodyPr/>
                    <a:lstStyle/>
                    <a:p>
                      <a:pPr algn="ctr" fontAlgn="b"/>
                      <a:r>
                        <a:rPr lang="en-CA" sz="1200" u="none" strike="noStrike">
                          <a:effectLst/>
                        </a:rPr>
                        <a:t>local_peak</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22</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2737013631"/>
                  </a:ext>
                </a:extLst>
              </a:tr>
              <a:tr h="181208">
                <a:tc>
                  <a:txBody>
                    <a:bodyPr/>
                    <a:lstStyle/>
                    <a:p>
                      <a:pPr algn="ctr" fontAlgn="b"/>
                      <a:r>
                        <a:rPr lang="en-CA" sz="1200" u="none" strike="noStrike">
                          <a:effectLst/>
                        </a:rPr>
                        <a:t>outlier</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8</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21</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38.10%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455656441"/>
                  </a:ext>
                </a:extLst>
              </a:tr>
              <a:tr h="225820">
                <a:tc>
                  <a:txBody>
                    <a:bodyPr/>
                    <a:lstStyle/>
                    <a:p>
                      <a:pPr algn="ctr" fontAlgn="b"/>
                      <a:r>
                        <a:rPr lang="en-CA" sz="1200" u="none" strike="noStrike">
                          <a:effectLst/>
                        </a:rPr>
                        <a:t>amplitude_change</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21</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19.00%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2746209509"/>
                  </a:ext>
                </a:extLst>
              </a:tr>
              <a:tr h="181208">
                <a:tc>
                  <a:txBody>
                    <a:bodyPr/>
                    <a:lstStyle/>
                    <a:p>
                      <a:pPr algn="ctr" fontAlgn="b"/>
                      <a:r>
                        <a:rPr lang="en-CA" sz="1200" u="none" strike="noStrike">
                          <a:effectLst/>
                        </a:rPr>
                        <a:t>reversed</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3</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19</a:t>
                      </a:r>
                      <a:endParaRPr lang="en-CA" sz="1200" b="0" i="0" u="none" strike="noStrike" dirty="0">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15.80%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4201874576"/>
                  </a:ext>
                </a:extLst>
              </a:tr>
              <a:tr h="225820">
                <a:tc>
                  <a:txBody>
                    <a:bodyPr/>
                    <a:lstStyle/>
                    <a:p>
                      <a:pPr algn="ctr" fontAlgn="b"/>
                      <a:r>
                        <a:rPr lang="en-CA" sz="1200" u="none" strike="noStrike">
                          <a:effectLst/>
                        </a:rPr>
                        <a:t>frequency_change</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25</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16.00%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4008361627"/>
                  </a:ext>
                </a:extLst>
              </a:tr>
              <a:tr h="225820">
                <a:tc>
                  <a:txBody>
                    <a:bodyPr/>
                    <a:lstStyle/>
                    <a:p>
                      <a:pPr algn="ctr" fontAlgn="b"/>
                      <a:r>
                        <a:rPr lang="en-CA" sz="1200" u="none" strike="noStrike">
                          <a:effectLst/>
                        </a:rPr>
                        <a:t>time_warping</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999581483"/>
                  </a:ext>
                </a:extLst>
              </a:tr>
              <a:tr h="181208">
                <a:tc>
                  <a:txBody>
                    <a:bodyPr/>
                    <a:lstStyle/>
                    <a:p>
                      <a:pPr algn="ctr" fontAlgn="b"/>
                      <a:r>
                        <a:rPr lang="en-CA" sz="1200" u="none" strike="noStrike">
                          <a:effectLst/>
                        </a:rPr>
                        <a:t>flat</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505946534"/>
                  </a:ext>
                </a:extLst>
              </a:tr>
              <a:tr h="225820">
                <a:tc>
                  <a:txBody>
                    <a:bodyPr/>
                    <a:lstStyle/>
                    <a:p>
                      <a:pPr algn="ctr" fontAlgn="b"/>
                      <a:r>
                        <a:rPr lang="en-CA" sz="1200" u="none" strike="noStrike">
                          <a:effectLst/>
                        </a:rPr>
                        <a:t>sampling_rate</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802936725"/>
                  </a:ext>
                </a:extLst>
              </a:tr>
              <a:tr h="225820">
                <a:tc>
                  <a:txBody>
                    <a:bodyPr/>
                    <a:lstStyle/>
                    <a:p>
                      <a:pPr algn="ctr" fontAlgn="b"/>
                      <a:r>
                        <a:rPr lang="en-CA" sz="1200" u="none" strike="noStrike">
                          <a:effectLst/>
                        </a:rPr>
                        <a:t>steep_increase</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2</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763575377"/>
                  </a:ext>
                </a:extLst>
              </a:tr>
              <a:tr h="181208">
                <a:tc>
                  <a:txBody>
                    <a:bodyPr/>
                    <a:lstStyle/>
                    <a:p>
                      <a:pPr algn="ctr" fontAlgn="b"/>
                      <a:r>
                        <a:rPr lang="en-CA" sz="1200" u="none" strike="noStrike">
                          <a:effectLst/>
                        </a:rPr>
                        <a:t>time_shift</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17</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895186083"/>
                  </a:ext>
                </a:extLst>
              </a:tr>
              <a:tr h="181208">
                <a:tc>
                  <a:txBody>
                    <a:bodyPr/>
                    <a:lstStyle/>
                    <a:p>
                      <a:pPr algn="ctr" fontAlgn="b"/>
                      <a:r>
                        <a:rPr lang="en-CA" sz="1200" u="none" strike="noStrike">
                          <a:effectLst/>
                        </a:rPr>
                        <a:t>signal_shift</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0.00%</a:t>
                      </a:r>
                      <a:endParaRPr lang="en-CA" sz="1200" b="0" i="0" u="none" strike="noStrike">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146797223"/>
                  </a:ext>
                </a:extLst>
              </a:tr>
              <a:tr h="225820">
                <a:tc>
                  <a:txBody>
                    <a:bodyPr/>
                    <a:lstStyle/>
                    <a:p>
                      <a:pPr algn="ctr" fontAlgn="b"/>
                      <a:r>
                        <a:rPr lang="en-CA" sz="1200" u="none" strike="noStrike">
                          <a:effectLst/>
                        </a:rPr>
                        <a:t>smoothed_increase</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0</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a:effectLst/>
                        </a:rPr>
                        <a:t>1</a:t>
                      </a:r>
                      <a:endParaRPr lang="en-CA" sz="1200" b="0" i="0" u="none" strike="noStrike">
                        <a:solidFill>
                          <a:srgbClr val="000000"/>
                        </a:solidFill>
                        <a:effectLst/>
                        <a:latin typeface="Aptos Narrow" panose="020B0004020202020204" pitchFamily="34" charset="0"/>
                      </a:endParaRPr>
                    </a:p>
                  </a:txBody>
                  <a:tcPr marL="6508" marR="6508" marT="6508" marB="0" anchor="b"/>
                </a:tc>
                <a:tc>
                  <a:txBody>
                    <a:bodyPr/>
                    <a:lstStyle/>
                    <a:p>
                      <a:pPr algn="ctr" fontAlgn="b"/>
                      <a:r>
                        <a:rPr lang="en-CA" sz="1200" u="none" strike="noStrike" dirty="0">
                          <a:effectLst/>
                        </a:rPr>
                        <a:t>0.00%</a:t>
                      </a:r>
                      <a:endParaRPr lang="en-CA" sz="1200" b="0" i="0" u="none" strike="noStrike" dirty="0">
                        <a:solidFill>
                          <a:srgbClr val="000000"/>
                        </a:solidFill>
                        <a:effectLst/>
                        <a:latin typeface="Aptos Narrow" panose="020B0004020202020204" pitchFamily="34" charset="0"/>
                      </a:endParaRPr>
                    </a:p>
                  </a:txBody>
                  <a:tcPr marL="6508" marR="6508" marT="6508" marB="0" anchor="b"/>
                </a:tc>
                <a:extLst>
                  <a:ext uri="{0D108BD9-81ED-4DB2-BD59-A6C34878D82A}">
                    <a16:rowId xmlns:a16="http://schemas.microsoft.com/office/drawing/2014/main" val="3551503913"/>
                  </a:ext>
                </a:extLst>
              </a:tr>
            </a:tbl>
          </a:graphicData>
        </a:graphic>
      </p:graphicFrame>
      <p:sp>
        <p:nvSpPr>
          <p:cNvPr id="10" name="Footer Placeholder 3">
            <a:extLst>
              <a:ext uri="{FF2B5EF4-FFF2-40B4-BE49-F238E27FC236}">
                <a16:creationId xmlns:a16="http://schemas.microsoft.com/office/drawing/2014/main" id="{10D54B95-F082-BB05-B5D2-00523E8B019D}"/>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3439270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A67A-9497-2FBF-B450-49968057CD03}"/>
              </a:ext>
            </a:extLst>
          </p:cNvPr>
          <p:cNvSpPr>
            <a:spLocks noGrp="1"/>
          </p:cNvSpPr>
          <p:nvPr>
            <p:ph type="title"/>
          </p:nvPr>
        </p:nvSpPr>
        <p:spPr/>
        <p:txBody>
          <a:bodyPr/>
          <a:lstStyle/>
          <a:p>
            <a:r>
              <a:rPr lang="en-US" dirty="0"/>
              <a:t>Supervised Model for Anomaly Classification</a:t>
            </a:r>
          </a:p>
        </p:txBody>
      </p:sp>
      <p:sp>
        <p:nvSpPr>
          <p:cNvPr id="5" name="Slide Number Placeholder 4">
            <a:extLst>
              <a:ext uri="{FF2B5EF4-FFF2-40B4-BE49-F238E27FC236}">
                <a16:creationId xmlns:a16="http://schemas.microsoft.com/office/drawing/2014/main" id="{3D95A00B-8F37-0DFF-C328-E0DD153DED87}"/>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7" name="Footer Placeholder 3">
            <a:extLst>
              <a:ext uri="{FF2B5EF4-FFF2-40B4-BE49-F238E27FC236}">
                <a16:creationId xmlns:a16="http://schemas.microsoft.com/office/drawing/2014/main" id="{4F448506-D4B6-0E79-A932-603F0BB58F32}"/>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040830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FA56-F8E2-EAAB-05C4-BFE6E3A5D0FE}"/>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E3F69B04-E9A8-0B3A-4731-D2FB445516A4}"/>
              </a:ext>
            </a:extLst>
          </p:cNvPr>
          <p:cNvSpPr>
            <a:spLocks noGrp="1"/>
          </p:cNvSpPr>
          <p:nvPr>
            <p:ph idx="1"/>
          </p:nvPr>
        </p:nvSpPr>
        <p:spPr>
          <a:xfrm>
            <a:off x="818712" y="2222287"/>
            <a:ext cx="10554574" cy="2950845"/>
          </a:xfrm>
        </p:spPr>
        <p:txBody>
          <a:bodyPr/>
          <a:lstStyle/>
          <a:p>
            <a:r>
              <a:rPr lang="en-CA" b="1" dirty="0"/>
              <a:t>Loading and Preprocessing Data: </a:t>
            </a:r>
          </a:p>
          <a:p>
            <a:pPr>
              <a:buFont typeface="Arial" panose="020B0604020202020204" pitchFamily="34" charset="0"/>
              <a:buChar char="•"/>
            </a:pPr>
            <a:r>
              <a:rPr lang="en-CA" dirty="0"/>
              <a:t>Normalizing, extracting features to train the anomaly detection models.</a:t>
            </a:r>
          </a:p>
          <a:p>
            <a:pPr>
              <a:buFont typeface="Arial" panose="020B0604020202020204" pitchFamily="34" charset="0"/>
              <a:buChar char="•"/>
            </a:pPr>
            <a:r>
              <a:rPr lang="en-CA" dirty="0"/>
              <a:t>The time series data is handled carefully to ensure that anomalies are fully captured within the analysis window. </a:t>
            </a:r>
          </a:p>
          <a:p>
            <a:pPr>
              <a:buFont typeface="Arial" panose="020B0604020202020204" pitchFamily="34" charset="0"/>
              <a:buChar char="•"/>
            </a:pPr>
            <a:r>
              <a:rPr lang="en-CA" dirty="0"/>
              <a:t>Special attention is given to single-point anomalies, where the start and end points are adjusted if necessary.</a:t>
            </a:r>
            <a:endParaRPr lang="en-US" dirty="0"/>
          </a:p>
        </p:txBody>
      </p:sp>
      <p:sp>
        <p:nvSpPr>
          <p:cNvPr id="5" name="Slide Number Placeholder 4">
            <a:extLst>
              <a:ext uri="{FF2B5EF4-FFF2-40B4-BE49-F238E27FC236}">
                <a16:creationId xmlns:a16="http://schemas.microsoft.com/office/drawing/2014/main" id="{DB438350-C53F-E576-BDF2-46CDCD2D5935}"/>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6" name="Footer Placeholder 3">
            <a:extLst>
              <a:ext uri="{FF2B5EF4-FFF2-40B4-BE49-F238E27FC236}">
                <a16:creationId xmlns:a16="http://schemas.microsoft.com/office/drawing/2014/main" id="{65D5F3C0-9545-D195-FDB3-25AA55FCA565}"/>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436862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9F05-8920-79AC-3C4A-B41A95DD3D3F}"/>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id="{2B82DF73-7E7E-819F-454C-3DA9F911970C}"/>
              </a:ext>
            </a:extLst>
          </p:cNvPr>
          <p:cNvSpPr>
            <a:spLocks noGrp="1"/>
          </p:cNvSpPr>
          <p:nvPr>
            <p:ph idx="1"/>
          </p:nvPr>
        </p:nvSpPr>
        <p:spPr>
          <a:xfrm>
            <a:off x="451514" y="2222287"/>
            <a:ext cx="11476326" cy="3636511"/>
          </a:xfrm>
        </p:spPr>
        <p:txBody>
          <a:bodyPr/>
          <a:lstStyle/>
          <a:p>
            <a:pPr>
              <a:buFont typeface="Arial" panose="020B0604020202020204" pitchFamily="34" charset="0"/>
              <a:buChar char="•"/>
            </a:pPr>
            <a:r>
              <a:rPr lang="en-CA" b="1" dirty="0"/>
              <a:t>Feature Extraction</a:t>
            </a:r>
            <a:r>
              <a:rPr lang="en-CA" dirty="0"/>
              <a:t>: Extracting features from sliding windows of the time series data. The features include:</a:t>
            </a:r>
          </a:p>
          <a:p>
            <a:pPr>
              <a:buFont typeface="Courier New" panose="02070309020205020404" pitchFamily="49" charset="0"/>
              <a:buChar char="o"/>
            </a:pPr>
            <a:r>
              <a:rPr lang="en-CA" b="1" dirty="0"/>
              <a:t>Basic Statistics</a:t>
            </a:r>
            <a:r>
              <a:rPr lang="en-CA" dirty="0"/>
              <a:t>: Mean, standard deviation, minimum, maximum, and percentiles (25th and 75th)</a:t>
            </a:r>
          </a:p>
          <a:p>
            <a:pPr>
              <a:buFont typeface="Courier New" panose="02070309020205020404" pitchFamily="49" charset="0"/>
              <a:buChar char="o"/>
            </a:pPr>
            <a:r>
              <a:rPr lang="en-CA" b="1" dirty="0"/>
              <a:t>Advanced Statistics</a:t>
            </a:r>
            <a:r>
              <a:rPr lang="en-CA" dirty="0"/>
              <a:t>: Skewness and kurtosis to capture the shape of the distribution.</a:t>
            </a:r>
          </a:p>
          <a:p>
            <a:pPr>
              <a:buFont typeface="Courier New" panose="02070309020205020404" pitchFamily="49" charset="0"/>
              <a:buChar char="o"/>
            </a:pPr>
            <a:r>
              <a:rPr lang="en-CA" b="1" dirty="0"/>
              <a:t>Energy</a:t>
            </a:r>
            <a:r>
              <a:rPr lang="en-CA" dirty="0"/>
              <a:t>: Sum of squared values to measure the "energy" of the signal.</a:t>
            </a:r>
          </a:p>
          <a:p>
            <a:pPr>
              <a:buFont typeface="Courier New" panose="02070309020205020404" pitchFamily="49" charset="0"/>
              <a:buChar char="o"/>
            </a:pPr>
            <a:r>
              <a:rPr lang="en-CA" b="1" dirty="0"/>
              <a:t>Entropy</a:t>
            </a:r>
            <a:r>
              <a:rPr lang="en-CA" dirty="0"/>
              <a:t>: Measures the disorder or randomness in the data.</a:t>
            </a:r>
          </a:p>
          <a:p>
            <a:pPr>
              <a:buFont typeface="Courier New" panose="02070309020205020404" pitchFamily="49" charset="0"/>
              <a:buChar char="o"/>
            </a:pPr>
            <a:r>
              <a:rPr lang="en-CA" b="1" dirty="0"/>
              <a:t>FFT Coefficients</a:t>
            </a:r>
            <a:r>
              <a:rPr lang="en-CA" dirty="0"/>
              <a:t>: First 10 Fourier transform coefficients to capture frequency domain information.</a:t>
            </a:r>
          </a:p>
        </p:txBody>
      </p:sp>
      <p:sp>
        <p:nvSpPr>
          <p:cNvPr id="5" name="Slide Number Placeholder 4">
            <a:extLst>
              <a:ext uri="{FF2B5EF4-FFF2-40B4-BE49-F238E27FC236}">
                <a16:creationId xmlns:a16="http://schemas.microsoft.com/office/drawing/2014/main" id="{41C04C02-E075-4014-7DE3-C8CB32E3F370}"/>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Footer Placeholder 3">
            <a:extLst>
              <a:ext uri="{FF2B5EF4-FFF2-40B4-BE49-F238E27FC236}">
                <a16:creationId xmlns:a16="http://schemas.microsoft.com/office/drawing/2014/main" id="{9B3E457B-C2D2-A3FD-3CA4-AF8AE9B5F92D}"/>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1459329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6DCC1-BD66-9DC7-26DD-483C1541E0FB}"/>
              </a:ext>
            </a:extLst>
          </p:cNvPr>
          <p:cNvSpPr>
            <a:spLocks noGrp="1"/>
          </p:cNvSpPr>
          <p:nvPr>
            <p:ph type="title"/>
          </p:nvPr>
        </p:nvSpPr>
        <p:spPr/>
        <p:txBody>
          <a:bodyPr/>
          <a:lstStyle/>
          <a:p>
            <a:r>
              <a:rPr lang="en-US" dirty="0"/>
              <a:t>Class Imbalance </a:t>
            </a:r>
          </a:p>
        </p:txBody>
      </p:sp>
      <p:sp>
        <p:nvSpPr>
          <p:cNvPr id="3" name="Content Placeholder 2">
            <a:extLst>
              <a:ext uri="{FF2B5EF4-FFF2-40B4-BE49-F238E27FC236}">
                <a16:creationId xmlns:a16="http://schemas.microsoft.com/office/drawing/2014/main" id="{9D323D93-F4E2-4665-2764-994C9887F657}"/>
              </a:ext>
            </a:extLst>
          </p:cNvPr>
          <p:cNvSpPr>
            <a:spLocks noGrp="1"/>
          </p:cNvSpPr>
          <p:nvPr>
            <p:ph idx="1"/>
          </p:nvPr>
        </p:nvSpPr>
        <p:spPr/>
        <p:txBody>
          <a:bodyPr/>
          <a:lstStyle/>
          <a:p>
            <a:pPr>
              <a:buFont typeface="Arial" panose="020B0604020202020204" pitchFamily="34" charset="0"/>
              <a:buChar char="•"/>
            </a:pPr>
            <a:r>
              <a:rPr lang="en-CA" b="1" dirty="0"/>
              <a:t>Challenge:</a:t>
            </a:r>
            <a:r>
              <a:rPr lang="en-CA" dirty="0"/>
              <a:t> The dataset exhibited class imbalance, where some anomaly types were underrepresented. This could lead to biased models that might perform poorly on less frequent anomaly types.</a:t>
            </a:r>
          </a:p>
          <a:p>
            <a:pPr>
              <a:buFont typeface="Arial" panose="020B0604020202020204" pitchFamily="34" charset="0"/>
              <a:buChar char="•"/>
            </a:pPr>
            <a:r>
              <a:rPr lang="en-CA" b="1" dirty="0"/>
              <a:t>Solution:</a:t>
            </a:r>
            <a:r>
              <a:rPr lang="en-CA" dirty="0"/>
              <a:t> To mitigate this, the code includes a data augmentation function. When the number of samples for a specific anomaly type is low, the code generates additional samples by applying a small amount of noise (jittering) to existing data points. This helps balance the dataset, allowing the model to learn better representations of underrepresented anomaly types.</a:t>
            </a:r>
          </a:p>
          <a:p>
            <a:pPr marL="0" indent="0">
              <a:buNone/>
            </a:pPr>
            <a:endParaRPr lang="en-US" dirty="0"/>
          </a:p>
        </p:txBody>
      </p:sp>
      <p:sp>
        <p:nvSpPr>
          <p:cNvPr id="5" name="Slide Number Placeholder 4">
            <a:extLst>
              <a:ext uri="{FF2B5EF4-FFF2-40B4-BE49-F238E27FC236}">
                <a16:creationId xmlns:a16="http://schemas.microsoft.com/office/drawing/2014/main" id="{1E933023-A973-CDF9-6EF3-2CEA21A64449}"/>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6" name="Footer Placeholder 3">
            <a:extLst>
              <a:ext uri="{FF2B5EF4-FFF2-40B4-BE49-F238E27FC236}">
                <a16:creationId xmlns:a16="http://schemas.microsoft.com/office/drawing/2014/main" id="{9412AD54-7E1C-22C2-97FC-F05F81E6310C}"/>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465111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F89F-AB2C-C698-6A34-E29C85537D26}"/>
              </a:ext>
            </a:extLst>
          </p:cNvPr>
          <p:cNvSpPr>
            <a:spLocks noGrp="1"/>
          </p:cNvSpPr>
          <p:nvPr>
            <p:ph type="title"/>
          </p:nvPr>
        </p:nvSpPr>
        <p:spPr/>
        <p:txBody>
          <a:bodyPr/>
          <a:lstStyle/>
          <a:p>
            <a:r>
              <a:rPr lang="en-US" dirty="0"/>
              <a:t>Challenge: Class Imbalance</a:t>
            </a:r>
          </a:p>
        </p:txBody>
      </p:sp>
      <p:sp>
        <p:nvSpPr>
          <p:cNvPr id="3" name="Content Placeholder 2">
            <a:extLst>
              <a:ext uri="{FF2B5EF4-FFF2-40B4-BE49-F238E27FC236}">
                <a16:creationId xmlns:a16="http://schemas.microsoft.com/office/drawing/2014/main" id="{82414EAE-190F-7AD7-3AD2-A2A70FB5FA19}"/>
              </a:ext>
            </a:extLst>
          </p:cNvPr>
          <p:cNvSpPr>
            <a:spLocks noGrp="1"/>
          </p:cNvSpPr>
          <p:nvPr>
            <p:ph idx="1"/>
          </p:nvPr>
        </p:nvSpPr>
        <p:spPr/>
        <p:txBody>
          <a:bodyPr/>
          <a:lstStyle/>
          <a:p>
            <a:r>
              <a:rPr lang="en-CA" dirty="0"/>
              <a:t>The nature of anomalies is often delicate and specific, and applying standard data augmentation techniques like adding noise, time warping, and jittering could indeed alter the essential characteristics of the anomalies we are trying to detect. </a:t>
            </a:r>
          </a:p>
          <a:p>
            <a:r>
              <a:rPr lang="en-CA" dirty="0"/>
              <a:t>In anomaly detection, especially when dealing with time series data, the specific patterns that define an anomaly are crucial. If those patterns are modified too much, the model might learn to recognize the augmented artifacts rather than the true anomalies.</a:t>
            </a:r>
            <a:endParaRPr lang="en-US" dirty="0"/>
          </a:p>
        </p:txBody>
      </p:sp>
      <p:sp>
        <p:nvSpPr>
          <p:cNvPr id="5" name="Slide Number Placeholder 4">
            <a:extLst>
              <a:ext uri="{FF2B5EF4-FFF2-40B4-BE49-F238E27FC236}">
                <a16:creationId xmlns:a16="http://schemas.microsoft.com/office/drawing/2014/main" id="{A068D84C-4030-0701-DDEE-E20B85DD1AC0}"/>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
        <p:nvSpPr>
          <p:cNvPr id="6" name="Footer Placeholder 3">
            <a:extLst>
              <a:ext uri="{FF2B5EF4-FFF2-40B4-BE49-F238E27FC236}">
                <a16:creationId xmlns:a16="http://schemas.microsoft.com/office/drawing/2014/main" id="{4EC794E3-A965-576F-8B63-7313E0682550}"/>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022311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A01A-F0C8-984D-B3F1-67E3A775470F}"/>
              </a:ext>
            </a:extLst>
          </p:cNvPr>
          <p:cNvSpPr>
            <a:spLocks noGrp="1"/>
          </p:cNvSpPr>
          <p:nvPr>
            <p:ph type="title"/>
          </p:nvPr>
        </p:nvSpPr>
        <p:spPr/>
        <p:txBody>
          <a:bodyPr/>
          <a:lstStyle/>
          <a:p>
            <a:r>
              <a:rPr lang="en-US" dirty="0"/>
              <a:t>Anomaly Type Classifier</a:t>
            </a:r>
          </a:p>
        </p:txBody>
      </p:sp>
      <p:sp>
        <p:nvSpPr>
          <p:cNvPr id="3" name="Content Placeholder 2">
            <a:extLst>
              <a:ext uri="{FF2B5EF4-FFF2-40B4-BE49-F238E27FC236}">
                <a16:creationId xmlns:a16="http://schemas.microsoft.com/office/drawing/2014/main" id="{7256EDC4-69FA-7868-487B-DA60EA64620D}"/>
              </a:ext>
            </a:extLst>
          </p:cNvPr>
          <p:cNvSpPr>
            <a:spLocks noGrp="1"/>
          </p:cNvSpPr>
          <p:nvPr>
            <p:ph idx="1"/>
          </p:nvPr>
        </p:nvSpPr>
        <p:spPr>
          <a:xfrm>
            <a:off x="451514" y="2222287"/>
            <a:ext cx="11456006" cy="3636511"/>
          </a:xfrm>
        </p:spPr>
        <p:txBody>
          <a:bodyPr/>
          <a:lstStyle/>
          <a:p>
            <a:r>
              <a:rPr lang="en-CA" b="1" dirty="0"/>
              <a:t>Objective</a:t>
            </a:r>
            <a:r>
              <a:rPr lang="en-CA" dirty="0"/>
              <a:t>: Detect and classify anomalies in time series data using an ensemble of classifiers, each trained separately on a specific type of anomaly.</a:t>
            </a:r>
          </a:p>
          <a:p>
            <a:r>
              <a:rPr lang="en-CA" b="1" dirty="0"/>
              <a:t>Methodology</a:t>
            </a:r>
            <a:r>
              <a:rPr lang="en-CA" dirty="0"/>
              <a:t>: Time series data is segmented and preprocessed.</a:t>
            </a:r>
          </a:p>
          <a:p>
            <a:pPr>
              <a:buFont typeface="Arial" panose="020B0604020202020204" pitchFamily="34" charset="0"/>
              <a:buChar char="•"/>
            </a:pPr>
            <a:r>
              <a:rPr lang="en-CA" dirty="0"/>
              <a:t>Separate classifiers are trained for each anomaly type.</a:t>
            </a:r>
          </a:p>
          <a:p>
            <a:pPr>
              <a:buFont typeface="Arial" panose="020B0604020202020204" pitchFamily="34" charset="0"/>
              <a:buChar char="•"/>
            </a:pPr>
            <a:r>
              <a:rPr lang="en-CA" dirty="0"/>
              <a:t>An ensemble model combines the predictions from these classifiers to classify anomalies in pooled test data.</a:t>
            </a:r>
          </a:p>
          <a:p>
            <a:r>
              <a:rPr lang="en-CA" b="1" dirty="0"/>
              <a:t>Focus</a:t>
            </a:r>
            <a:r>
              <a:rPr lang="en-CA" dirty="0"/>
              <a:t>: Balance model performance across different anomaly types, including those with fewer instances.</a:t>
            </a:r>
            <a:endParaRPr lang="en-US" dirty="0"/>
          </a:p>
        </p:txBody>
      </p:sp>
      <p:sp>
        <p:nvSpPr>
          <p:cNvPr id="5" name="Slide Number Placeholder 4">
            <a:extLst>
              <a:ext uri="{FF2B5EF4-FFF2-40B4-BE49-F238E27FC236}">
                <a16:creationId xmlns:a16="http://schemas.microsoft.com/office/drawing/2014/main" id="{444E6048-28C9-ED28-5A04-20DDF7014A96}"/>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Footer Placeholder 3">
            <a:extLst>
              <a:ext uri="{FF2B5EF4-FFF2-40B4-BE49-F238E27FC236}">
                <a16:creationId xmlns:a16="http://schemas.microsoft.com/office/drawing/2014/main" id="{A009F3FE-4092-50FC-E022-109E427CC935}"/>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3019424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64B5-CEE0-2BE7-54D7-FBC70325A316}"/>
              </a:ext>
            </a:extLst>
          </p:cNvPr>
          <p:cNvSpPr>
            <a:spLocks noGrp="1"/>
          </p:cNvSpPr>
          <p:nvPr>
            <p:ph type="title"/>
          </p:nvPr>
        </p:nvSpPr>
        <p:spPr/>
        <p:txBody>
          <a:bodyPr/>
          <a:lstStyle/>
          <a:p>
            <a:r>
              <a:rPr lang="en-US" dirty="0"/>
              <a:t>Details of the classifier</a:t>
            </a:r>
          </a:p>
        </p:txBody>
      </p:sp>
      <p:sp>
        <p:nvSpPr>
          <p:cNvPr id="3" name="Content Placeholder 2">
            <a:extLst>
              <a:ext uri="{FF2B5EF4-FFF2-40B4-BE49-F238E27FC236}">
                <a16:creationId xmlns:a16="http://schemas.microsoft.com/office/drawing/2014/main" id="{F080BEA0-A960-B23E-25FF-3C66243D60BD}"/>
              </a:ext>
            </a:extLst>
          </p:cNvPr>
          <p:cNvSpPr>
            <a:spLocks noGrp="1"/>
          </p:cNvSpPr>
          <p:nvPr>
            <p:ph idx="1"/>
          </p:nvPr>
        </p:nvSpPr>
        <p:spPr>
          <a:xfrm>
            <a:off x="451514" y="2222287"/>
            <a:ext cx="11384886" cy="4102313"/>
          </a:xfrm>
        </p:spPr>
        <p:txBody>
          <a:bodyPr>
            <a:normAutofit/>
          </a:bodyPr>
          <a:lstStyle/>
          <a:p>
            <a:r>
              <a:rPr lang="en-CA" b="1" dirty="0"/>
              <a:t>Model Training</a:t>
            </a:r>
            <a:r>
              <a:rPr lang="en-CA" dirty="0"/>
              <a:t>: Separate models were trained for each anomaly type with at least two instances using </a:t>
            </a:r>
            <a:r>
              <a:rPr lang="en-CA" dirty="0" err="1"/>
              <a:t>RandomForest</a:t>
            </a:r>
            <a:r>
              <a:rPr lang="en-CA" dirty="0"/>
              <a:t> classifiers. Data augmentation is applied.</a:t>
            </a:r>
          </a:p>
          <a:p>
            <a:pPr marL="0" indent="0">
              <a:buNone/>
            </a:pPr>
            <a:endParaRPr lang="en-CA" dirty="0"/>
          </a:p>
          <a:p>
            <a:pPr lvl="1">
              <a:buFont typeface="Arial" panose="020B0604020202020204" pitchFamily="34" charset="0"/>
              <a:buChar char="•"/>
            </a:pPr>
            <a:r>
              <a:rPr lang="en-CA" b="1" dirty="0"/>
              <a:t>Challenge: </a:t>
            </a:r>
            <a:r>
              <a:rPr lang="en-CA" dirty="0"/>
              <a:t>Training models on small datasets can lead to overfitting and poor generalization</a:t>
            </a:r>
          </a:p>
          <a:p>
            <a:pPr marL="457200" lvl="1" indent="0">
              <a:buNone/>
            </a:pPr>
            <a:endParaRPr lang="en-CA" dirty="0"/>
          </a:p>
          <a:p>
            <a:pPr lvl="1">
              <a:buFont typeface="Arial" panose="020B0604020202020204" pitchFamily="34" charset="0"/>
              <a:buChar char="•"/>
            </a:pPr>
            <a:r>
              <a:rPr lang="en-CA" b="1" dirty="0"/>
              <a:t>Solution:</a:t>
            </a:r>
            <a:r>
              <a:rPr lang="en-CA" dirty="0"/>
              <a:t> The weighted voting system is introduced in the ensemble model. Models trained on fewer samples are given higher weights during voting, ensuring that these models have a stronger influence on the final decision of the ensemble.</a:t>
            </a:r>
          </a:p>
          <a:p>
            <a:pPr marL="0" indent="0">
              <a:buNone/>
            </a:pPr>
            <a:endParaRPr lang="en-US" dirty="0"/>
          </a:p>
        </p:txBody>
      </p:sp>
      <p:sp>
        <p:nvSpPr>
          <p:cNvPr id="5" name="Slide Number Placeholder 4">
            <a:extLst>
              <a:ext uri="{FF2B5EF4-FFF2-40B4-BE49-F238E27FC236}">
                <a16:creationId xmlns:a16="http://schemas.microsoft.com/office/drawing/2014/main" id="{5B66891F-4C42-22DF-A450-7878FEA490DF}"/>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6" name="Footer Placeholder 3">
            <a:extLst>
              <a:ext uri="{FF2B5EF4-FFF2-40B4-BE49-F238E27FC236}">
                <a16:creationId xmlns:a16="http://schemas.microsoft.com/office/drawing/2014/main" id="{73F7F27F-477D-19B8-AB76-3815F1AD9869}"/>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662132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7CDC8-32D5-715F-F90E-24186E1D047C}"/>
              </a:ext>
            </a:extLst>
          </p:cNvPr>
          <p:cNvSpPr>
            <a:spLocks noGrp="1"/>
          </p:cNvSpPr>
          <p:nvPr>
            <p:ph type="title"/>
          </p:nvPr>
        </p:nvSpPr>
        <p:spPr/>
        <p:txBody>
          <a:bodyPr/>
          <a:lstStyle/>
          <a:p>
            <a:r>
              <a:rPr lang="en-US" dirty="0"/>
              <a:t>Details of the Classifier</a:t>
            </a:r>
          </a:p>
        </p:txBody>
      </p:sp>
      <p:sp>
        <p:nvSpPr>
          <p:cNvPr id="3" name="Content Placeholder 2">
            <a:extLst>
              <a:ext uri="{FF2B5EF4-FFF2-40B4-BE49-F238E27FC236}">
                <a16:creationId xmlns:a16="http://schemas.microsoft.com/office/drawing/2014/main" id="{CF7B9115-9A4F-5032-7930-061A5B17A0CD}"/>
              </a:ext>
            </a:extLst>
          </p:cNvPr>
          <p:cNvSpPr>
            <a:spLocks noGrp="1"/>
          </p:cNvSpPr>
          <p:nvPr>
            <p:ph idx="1"/>
          </p:nvPr>
        </p:nvSpPr>
        <p:spPr>
          <a:xfrm>
            <a:off x="818712" y="2222287"/>
            <a:ext cx="10554574" cy="4000713"/>
          </a:xfrm>
        </p:spPr>
        <p:txBody>
          <a:bodyPr/>
          <a:lstStyle/>
          <a:p>
            <a:r>
              <a:rPr lang="en-CA" b="1" dirty="0"/>
              <a:t>Ensemble Method</a:t>
            </a:r>
            <a:r>
              <a:rPr lang="en-CA" dirty="0"/>
              <a:t>: Combined the predictions of all individual models into an ensemble classifier using a soft voting approach.</a:t>
            </a:r>
          </a:p>
          <a:p>
            <a:pPr>
              <a:buFont typeface="Arial" panose="020B0604020202020204" pitchFamily="34" charset="0"/>
              <a:buChar char="•"/>
            </a:pPr>
            <a:r>
              <a:rPr lang="en-CA" sz="1600" dirty="0"/>
              <a:t>An ensemble classifier is created using the </a:t>
            </a:r>
            <a:r>
              <a:rPr lang="en-CA" sz="1600" dirty="0" err="1"/>
              <a:t>VotingClassifier</a:t>
            </a:r>
            <a:r>
              <a:rPr lang="en-CA" sz="1600" dirty="0"/>
              <a:t> from scikit-learn. </a:t>
            </a:r>
          </a:p>
          <a:p>
            <a:pPr>
              <a:buFont typeface="Arial" panose="020B0604020202020204" pitchFamily="34" charset="0"/>
              <a:buChar char="•"/>
            </a:pPr>
            <a:r>
              <a:rPr lang="en-CA" sz="1600" dirty="0"/>
              <a:t>This classifier combines the predictions from the individual </a:t>
            </a:r>
            <a:r>
              <a:rPr lang="en-CA" sz="1600" dirty="0" err="1"/>
              <a:t>RandomForestClassifier</a:t>
            </a:r>
            <a:r>
              <a:rPr lang="en-CA" sz="1600" dirty="0"/>
              <a:t> models trained on different anomaly types.</a:t>
            </a:r>
          </a:p>
          <a:p>
            <a:pPr>
              <a:buFont typeface="Arial" panose="020B0604020202020204" pitchFamily="34" charset="0"/>
              <a:buChar char="•"/>
            </a:pPr>
            <a:r>
              <a:rPr lang="en-CA" sz="1600" dirty="0"/>
              <a:t>The weights in the voting process are normalized to ensure that they sum to 1, giving appropriate influence to each model based on the size of its training data.</a:t>
            </a:r>
          </a:p>
          <a:p>
            <a:pPr>
              <a:buFont typeface="Arial" panose="020B0604020202020204" pitchFamily="34" charset="0"/>
              <a:buChar char="•"/>
            </a:pPr>
            <a:r>
              <a:rPr lang="en-CA" sz="1600" dirty="0"/>
              <a:t>The ensemble model tested on a pooled set of test data, with instances from all anomaly types.</a:t>
            </a:r>
          </a:p>
          <a:p>
            <a:pPr>
              <a:buFont typeface="Arial" panose="020B0604020202020204" pitchFamily="34" charset="0"/>
              <a:buChar char="•"/>
            </a:pPr>
            <a:r>
              <a:rPr lang="en-CA" sz="1600" dirty="0"/>
              <a:t>The ensemble model is evaluated on a test set derived from the entire dataset.</a:t>
            </a:r>
            <a:endParaRPr lang="en-US" dirty="0"/>
          </a:p>
        </p:txBody>
      </p:sp>
      <p:sp>
        <p:nvSpPr>
          <p:cNvPr id="5" name="Slide Number Placeholder 4">
            <a:extLst>
              <a:ext uri="{FF2B5EF4-FFF2-40B4-BE49-F238E27FC236}">
                <a16:creationId xmlns:a16="http://schemas.microsoft.com/office/drawing/2014/main" id="{F96F52AA-1894-2C82-40FE-F6AA5BE8FE16}"/>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
        <p:nvSpPr>
          <p:cNvPr id="6" name="Footer Placeholder 3">
            <a:extLst>
              <a:ext uri="{FF2B5EF4-FFF2-40B4-BE49-F238E27FC236}">
                <a16:creationId xmlns:a16="http://schemas.microsoft.com/office/drawing/2014/main" id="{7DB96A46-41DF-A186-C413-E51C7D308704}"/>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166916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5EFA-95FF-CC4F-0D37-D4E7A6B67DA4}"/>
              </a:ext>
            </a:extLst>
          </p:cNvPr>
          <p:cNvSpPr>
            <a:spLocks noGrp="1"/>
          </p:cNvSpPr>
          <p:nvPr>
            <p:ph type="title"/>
          </p:nvPr>
        </p:nvSpPr>
        <p:spPr>
          <a:xfrm>
            <a:off x="429370" y="447188"/>
            <a:ext cx="10952628" cy="970450"/>
          </a:xfrm>
        </p:spPr>
        <p:txBody>
          <a:bodyPr/>
          <a:lstStyle/>
          <a:p>
            <a:r>
              <a:rPr lang="en-US" dirty="0"/>
              <a:t>Performance Metrics – Overall Performance</a:t>
            </a:r>
          </a:p>
        </p:txBody>
      </p:sp>
      <p:sp>
        <p:nvSpPr>
          <p:cNvPr id="5" name="Slide Number Placeholder 4">
            <a:extLst>
              <a:ext uri="{FF2B5EF4-FFF2-40B4-BE49-F238E27FC236}">
                <a16:creationId xmlns:a16="http://schemas.microsoft.com/office/drawing/2014/main" id="{FF282942-F42A-E10B-A523-C04B8378C598}"/>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14" name="Footer Placeholder 3">
            <a:extLst>
              <a:ext uri="{FF2B5EF4-FFF2-40B4-BE49-F238E27FC236}">
                <a16:creationId xmlns:a16="http://schemas.microsoft.com/office/drawing/2014/main" id="{A2E13D02-FB14-B9AE-CA98-7D12CC28E6B6}"/>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
        <p:nvSpPr>
          <p:cNvPr id="16" name="Content Placeholder 15">
            <a:extLst>
              <a:ext uri="{FF2B5EF4-FFF2-40B4-BE49-F238E27FC236}">
                <a16:creationId xmlns:a16="http://schemas.microsoft.com/office/drawing/2014/main" id="{D2B41A51-BA65-F147-3653-47663BF265F6}"/>
              </a:ext>
            </a:extLst>
          </p:cNvPr>
          <p:cNvSpPr>
            <a:spLocks noGrp="1"/>
          </p:cNvSpPr>
          <p:nvPr>
            <p:ph idx="1"/>
          </p:nvPr>
        </p:nvSpPr>
        <p:spPr>
          <a:xfrm>
            <a:off x="214684" y="2247160"/>
            <a:ext cx="11791785" cy="4159327"/>
          </a:xfrm>
        </p:spPr>
        <p:txBody>
          <a:bodyPr>
            <a:normAutofit fontScale="92500" lnSpcReduction="10000"/>
          </a:bodyPr>
          <a:lstStyle/>
          <a:p>
            <a:pPr algn="just"/>
            <a:r>
              <a:rPr lang="en-CA" b="1" dirty="0"/>
              <a:t>Accuracy</a:t>
            </a:r>
            <a:r>
              <a:rPr lang="en-CA" dirty="0"/>
              <a:t>: The ensemble model achieved an overall accuracy of </a:t>
            </a:r>
            <a:r>
              <a:rPr lang="en-CA" b="1" dirty="0"/>
              <a:t>98%</a:t>
            </a:r>
            <a:r>
              <a:rPr lang="en-CA" dirty="0"/>
              <a:t> across the pooled test data, reflecting its ability to generalize well across multiple anomaly types.</a:t>
            </a:r>
          </a:p>
          <a:p>
            <a:pPr algn="just"/>
            <a:r>
              <a:rPr lang="en-CA" b="1" dirty="0"/>
              <a:t>Precision</a:t>
            </a:r>
            <a:r>
              <a:rPr lang="en-CA" dirty="0"/>
              <a:t>:</a:t>
            </a:r>
          </a:p>
          <a:p>
            <a:pPr marL="742950" lvl="1" indent="-285750">
              <a:buFont typeface="Arial" panose="020B0604020202020204" pitchFamily="34" charset="0"/>
              <a:buChar char="•"/>
            </a:pPr>
            <a:r>
              <a:rPr lang="en-CA" dirty="0"/>
              <a:t>macro-average precision </a:t>
            </a:r>
            <a:r>
              <a:rPr lang="en-CA" b="1" dirty="0"/>
              <a:t>(99%):</a:t>
            </a:r>
            <a:r>
              <a:rPr lang="en-CA" dirty="0"/>
              <a:t> model was effective in correctly identifying positive instances across different classes.</a:t>
            </a:r>
          </a:p>
          <a:p>
            <a:pPr marL="742950" lvl="1" indent="-285750" algn="just">
              <a:buFont typeface="Arial" panose="020B0604020202020204" pitchFamily="34" charset="0"/>
              <a:buChar char="•"/>
            </a:pPr>
            <a:r>
              <a:rPr lang="en-CA" dirty="0"/>
              <a:t>weighted-average precision (</a:t>
            </a:r>
            <a:r>
              <a:rPr lang="en-CA" b="1" dirty="0"/>
              <a:t>98%): </a:t>
            </a:r>
            <a:r>
              <a:rPr lang="en-CA" dirty="0"/>
              <a:t>even the less frequent classes were handled well by the model.</a:t>
            </a:r>
          </a:p>
          <a:p>
            <a:pPr algn="just"/>
            <a:r>
              <a:rPr lang="en-CA" b="1" dirty="0"/>
              <a:t>Recall</a:t>
            </a:r>
            <a:r>
              <a:rPr lang="en-CA" dirty="0"/>
              <a:t>:</a:t>
            </a:r>
          </a:p>
          <a:p>
            <a:pPr marL="742950" lvl="1" indent="-285750" algn="just">
              <a:buFont typeface="Arial" panose="020B0604020202020204" pitchFamily="34" charset="0"/>
              <a:buChar char="•"/>
            </a:pPr>
            <a:r>
              <a:rPr lang="en-CA" dirty="0"/>
              <a:t>macro-average recall (</a:t>
            </a:r>
            <a:r>
              <a:rPr lang="en-CA" b="1" dirty="0"/>
              <a:t>99%):</a:t>
            </a:r>
            <a:r>
              <a:rPr lang="en-CA" dirty="0"/>
              <a:t> model was able to detect most of the anomalies, including the less frequent ones.</a:t>
            </a:r>
          </a:p>
          <a:p>
            <a:pPr marL="742950" lvl="1" indent="-285750" algn="just">
              <a:buFont typeface="Arial" panose="020B0604020202020204" pitchFamily="34" charset="0"/>
              <a:buChar char="•"/>
            </a:pPr>
            <a:r>
              <a:rPr lang="en-CA" dirty="0"/>
              <a:t>weighted-average recall (</a:t>
            </a:r>
            <a:r>
              <a:rPr lang="en-CA" b="1" dirty="0"/>
              <a:t>98%):</a:t>
            </a:r>
            <a:r>
              <a:rPr lang="en-CA" dirty="0"/>
              <a:t> consistent performance across both frequent and infrequent anomaly types.</a:t>
            </a:r>
          </a:p>
          <a:p>
            <a:pPr algn="just"/>
            <a:r>
              <a:rPr lang="en-CA" b="1" dirty="0"/>
              <a:t>F1-Score</a:t>
            </a:r>
            <a:r>
              <a:rPr lang="en-CA" dirty="0"/>
              <a:t>:</a:t>
            </a:r>
          </a:p>
          <a:p>
            <a:pPr marL="742950" lvl="1" indent="-285750" algn="just">
              <a:buFont typeface="Arial" panose="020B0604020202020204" pitchFamily="34" charset="0"/>
              <a:buChar char="•"/>
            </a:pPr>
            <a:r>
              <a:rPr lang="en-CA" dirty="0"/>
              <a:t>macro-average F1-score (</a:t>
            </a:r>
            <a:r>
              <a:rPr lang="en-CA" b="1" dirty="0"/>
              <a:t>98%):</a:t>
            </a:r>
            <a:r>
              <a:rPr lang="en-CA" dirty="0"/>
              <a:t> showing a strong balance between precision and recall.</a:t>
            </a:r>
          </a:p>
          <a:p>
            <a:pPr marL="742950" lvl="1" indent="-285750" algn="just">
              <a:buFont typeface="Arial" panose="020B0604020202020204" pitchFamily="34" charset="0"/>
              <a:buChar char="•"/>
            </a:pPr>
            <a:r>
              <a:rPr lang="en-CA" dirty="0"/>
              <a:t>weighted-average F1-score was (</a:t>
            </a:r>
            <a:r>
              <a:rPr lang="en-CA" b="1" dirty="0"/>
              <a:t>98%</a:t>
            </a:r>
            <a:r>
              <a:rPr lang="en-CA" dirty="0"/>
              <a:t>): confirming the model's robust overall performance.</a:t>
            </a:r>
          </a:p>
          <a:p>
            <a:pPr marL="0" indent="0" algn="just">
              <a:buNone/>
            </a:pPr>
            <a:endParaRPr lang="en-US" dirty="0"/>
          </a:p>
        </p:txBody>
      </p:sp>
    </p:spTree>
    <p:extLst>
      <p:ext uri="{BB962C8B-B14F-4D97-AF65-F5344CB8AC3E}">
        <p14:creationId xmlns:p14="http://schemas.microsoft.com/office/powerpoint/2010/main" val="2648974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0E3F-DD78-63E8-D146-030C187E2E1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F8A7F17-7E90-1B25-9947-FA3810497560}"/>
              </a:ext>
            </a:extLst>
          </p:cNvPr>
          <p:cNvSpPr>
            <a:spLocks noGrp="1"/>
          </p:cNvSpPr>
          <p:nvPr>
            <p:ph idx="1"/>
          </p:nvPr>
        </p:nvSpPr>
        <p:spPr>
          <a:xfrm>
            <a:off x="818712" y="2222288"/>
            <a:ext cx="10554574" cy="2219084"/>
          </a:xfrm>
        </p:spPr>
        <p:txBody>
          <a:bodyPr>
            <a:normAutofit fontScale="92500" lnSpcReduction="10000"/>
          </a:bodyPr>
          <a:lstStyle/>
          <a:p>
            <a:pPr marL="0" indent="0" algn="ctr" fontAlgn="base">
              <a:buNone/>
            </a:pPr>
            <a:endParaRPr lang="en-US" dirty="0">
              <a:latin typeface="Times New Roman" panose="02020603050405020304" pitchFamily="18" charset="0"/>
              <a:cs typeface="Times New Roman" panose="02020603050405020304" pitchFamily="18" charset="0"/>
            </a:endParaRPr>
          </a:p>
          <a:p>
            <a:r>
              <a:rPr lang="en-US" dirty="0">
                <a:cs typeface="Times New Roman" panose="02020603050405020304" pitchFamily="18" charset="0"/>
              </a:rPr>
              <a:t>Anomaly detection in time series data is a critical task in various domains such as finance, healthcare, and manufacturing.</a:t>
            </a:r>
          </a:p>
          <a:p>
            <a:r>
              <a:rPr lang="en-US" dirty="0">
                <a:cs typeface="Times New Roman" panose="02020603050405020304" pitchFamily="18" charset="0"/>
              </a:rPr>
              <a:t>Identifying unusual patterns or deviations from normal behavior can help prevent failures, detect fraud, or diagnose diseases early. </a:t>
            </a:r>
          </a:p>
          <a:p>
            <a:pPr fontAlgn="base"/>
            <a:r>
              <a:rPr lang="en-CA" dirty="0"/>
              <a:t>Goal: Develop and compare models for detecting different types of anomalies in time series data using both deep learning and classical machine learning approaches.</a:t>
            </a:r>
            <a:endParaRPr lang="fa-IR" dirty="0">
              <a:latin typeface="Times New Roman" panose="02020603050405020304" pitchFamily="18" charset="0"/>
              <a:cs typeface="Times New Roman" panose="02020603050405020304" pitchFamily="18" charset="0"/>
            </a:endParaRPr>
          </a:p>
          <a:p>
            <a:endParaRPr lang="en-US" dirty="0"/>
          </a:p>
        </p:txBody>
      </p:sp>
      <p:sp>
        <p:nvSpPr>
          <p:cNvPr id="4" name="Footer Placeholder 3">
            <a:extLst>
              <a:ext uri="{FF2B5EF4-FFF2-40B4-BE49-F238E27FC236}">
                <a16:creationId xmlns:a16="http://schemas.microsoft.com/office/drawing/2014/main" id="{7812EFAF-8498-8D7F-54A5-7236E021A4A9}"/>
              </a:ext>
            </a:extLst>
          </p:cNvPr>
          <p:cNvSpPr>
            <a:spLocks noGrp="1"/>
          </p:cNvSpPr>
          <p:nvPr>
            <p:ph type="ftr" sz="quarter" idx="11"/>
          </p:nvPr>
        </p:nvSpPr>
        <p:spPr>
          <a:xfrm>
            <a:off x="0" y="6489231"/>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
        <p:nvSpPr>
          <p:cNvPr id="5" name="Slide Number Placeholder 4">
            <a:extLst>
              <a:ext uri="{FF2B5EF4-FFF2-40B4-BE49-F238E27FC236}">
                <a16:creationId xmlns:a16="http://schemas.microsoft.com/office/drawing/2014/main" id="{CCEE14E5-8F6B-53E4-D05E-8CBE750B7644}"/>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Picture 5" descr="A blue sound wave with white text&#10;&#10;Description automatically generated">
            <a:extLst>
              <a:ext uri="{FF2B5EF4-FFF2-40B4-BE49-F238E27FC236}">
                <a16:creationId xmlns:a16="http://schemas.microsoft.com/office/drawing/2014/main" id="{75AE8BED-0678-73EF-55A0-3A927EE81519}"/>
              </a:ext>
            </a:extLst>
          </p:cNvPr>
          <p:cNvPicPr>
            <a:picLocks noChangeAspect="1"/>
          </p:cNvPicPr>
          <p:nvPr/>
        </p:nvPicPr>
        <p:blipFill>
          <a:blip r:embed="rId2"/>
          <a:stretch>
            <a:fillRect/>
          </a:stretch>
        </p:blipFill>
        <p:spPr>
          <a:xfrm>
            <a:off x="2933334" y="4271776"/>
            <a:ext cx="6325330" cy="1769586"/>
          </a:xfrm>
          <a:prstGeom prst="rect">
            <a:avLst/>
          </a:prstGeom>
        </p:spPr>
      </p:pic>
      <p:sp>
        <p:nvSpPr>
          <p:cNvPr id="7" name="TextBox 6">
            <a:extLst>
              <a:ext uri="{FF2B5EF4-FFF2-40B4-BE49-F238E27FC236}">
                <a16:creationId xmlns:a16="http://schemas.microsoft.com/office/drawing/2014/main" id="{9B28AF08-AAEA-4A0E-D796-95826BB608B5}"/>
              </a:ext>
            </a:extLst>
          </p:cNvPr>
          <p:cNvSpPr txBox="1"/>
          <p:nvPr/>
        </p:nvSpPr>
        <p:spPr>
          <a:xfrm>
            <a:off x="2623734" y="6045771"/>
            <a:ext cx="6944530" cy="230832"/>
          </a:xfrm>
          <a:prstGeom prst="rect">
            <a:avLst/>
          </a:prstGeom>
          <a:noFill/>
        </p:spPr>
        <p:txBody>
          <a:bodyPr wrap="none" rtlCol="0">
            <a:spAutoFit/>
          </a:bodyPr>
          <a:lstStyle/>
          <a:p>
            <a:r>
              <a:rPr lang="en-US" sz="900" dirty="0"/>
              <a:t>Figure 1: An example of a time series data from the UCR dataset. The anomaly present in this signal is amplitude change. </a:t>
            </a:r>
          </a:p>
        </p:txBody>
      </p:sp>
    </p:spTree>
    <p:extLst>
      <p:ext uri="{BB962C8B-B14F-4D97-AF65-F5344CB8AC3E}">
        <p14:creationId xmlns:p14="http://schemas.microsoft.com/office/powerpoint/2010/main" val="3977183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0D45553-91A4-480A-9577-0E0FC0D91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23">
            <a:extLst>
              <a:ext uri="{FF2B5EF4-FFF2-40B4-BE49-F238E27FC236}">
                <a16:creationId xmlns:a16="http://schemas.microsoft.com/office/drawing/2014/main" id="{D240F8A8-FEA1-42C2-B259-27A935127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B25157-01BC-3A96-7E47-1DADD029DB7E}"/>
              </a:ext>
            </a:extLst>
          </p:cNvPr>
          <p:cNvSpPr>
            <a:spLocks noGrp="1"/>
          </p:cNvSpPr>
          <p:nvPr>
            <p:ph type="title"/>
          </p:nvPr>
        </p:nvSpPr>
        <p:spPr>
          <a:xfrm>
            <a:off x="556591" y="1741714"/>
            <a:ext cx="3518452" cy="4117749"/>
          </a:xfrm>
        </p:spPr>
        <p:txBody>
          <a:bodyPr anchor="t">
            <a:normAutofit/>
          </a:bodyPr>
          <a:lstStyle/>
          <a:p>
            <a:r>
              <a:rPr lang="en-US" dirty="0"/>
              <a:t>Performance by Anomaly Type and Metrics</a:t>
            </a:r>
          </a:p>
        </p:txBody>
      </p:sp>
      <p:sp>
        <p:nvSpPr>
          <p:cNvPr id="5" name="Slide Number Placeholder 4">
            <a:extLst>
              <a:ext uri="{FF2B5EF4-FFF2-40B4-BE49-F238E27FC236}">
                <a16:creationId xmlns:a16="http://schemas.microsoft.com/office/drawing/2014/main" id="{D6D7671A-004A-85D5-3014-75EEC8ABBB51}"/>
              </a:ext>
            </a:extLst>
          </p:cNvPr>
          <p:cNvSpPr>
            <a:spLocks noGrp="1"/>
          </p:cNvSpPr>
          <p:nvPr>
            <p:ph type="sldNum" sz="quarter" idx="12"/>
          </p:nvPr>
        </p:nvSpPr>
        <p:spPr>
          <a:xfrm>
            <a:off x="10678331" y="5916168"/>
            <a:ext cx="1062155" cy="490599"/>
          </a:xfrm>
        </p:spPr>
        <p:txBody>
          <a:bodyPr>
            <a:normAutofit/>
          </a:bodyPr>
          <a:lstStyle/>
          <a:p>
            <a:pPr>
              <a:spcAft>
                <a:spcPts val="600"/>
              </a:spcAft>
            </a:pPr>
            <a:fld id="{D57F1E4F-1CFF-5643-939E-217C01CDF565}" type="slidenum">
              <a:rPr lang="en-US" smtClean="0"/>
              <a:pPr>
                <a:spcAft>
                  <a:spcPts val="600"/>
                </a:spcAft>
              </a:pPr>
              <a:t>40</a:t>
            </a:fld>
            <a:endParaRPr lang="en-US"/>
          </a:p>
        </p:txBody>
      </p:sp>
      <p:graphicFrame>
        <p:nvGraphicFramePr>
          <p:cNvPr id="25" name="Content Placeholder 24">
            <a:extLst>
              <a:ext uri="{FF2B5EF4-FFF2-40B4-BE49-F238E27FC236}">
                <a16:creationId xmlns:a16="http://schemas.microsoft.com/office/drawing/2014/main" id="{839AE37B-6BC7-C27B-0696-74980287D308}"/>
              </a:ext>
            </a:extLst>
          </p:cNvPr>
          <p:cNvGraphicFramePr>
            <a:graphicFrameLocks noGrp="1"/>
          </p:cNvGraphicFramePr>
          <p:nvPr>
            <p:ph idx="1"/>
            <p:extLst>
              <p:ext uri="{D42A27DB-BD31-4B8C-83A1-F6EECF244321}">
                <p14:modId xmlns:p14="http://schemas.microsoft.com/office/powerpoint/2010/main" val="1749830236"/>
              </p:ext>
            </p:extLst>
          </p:nvPr>
        </p:nvGraphicFramePr>
        <p:xfrm>
          <a:off x="5552615" y="586405"/>
          <a:ext cx="5723775" cy="3946656"/>
        </p:xfrm>
        <a:graphic>
          <a:graphicData uri="http://schemas.openxmlformats.org/drawingml/2006/table">
            <a:tbl>
              <a:tblPr firstRow="1" bandRow="1">
                <a:tableStyleId>{5C22544A-7EE6-4342-B048-85BDC9FD1C3A}</a:tableStyleId>
              </a:tblPr>
              <a:tblGrid>
                <a:gridCol w="2025560">
                  <a:extLst>
                    <a:ext uri="{9D8B030D-6E8A-4147-A177-3AD203B41FA5}">
                      <a16:colId xmlns:a16="http://schemas.microsoft.com/office/drawing/2014/main" val="4116229021"/>
                    </a:ext>
                  </a:extLst>
                </a:gridCol>
                <a:gridCol w="1017004">
                  <a:extLst>
                    <a:ext uri="{9D8B030D-6E8A-4147-A177-3AD203B41FA5}">
                      <a16:colId xmlns:a16="http://schemas.microsoft.com/office/drawing/2014/main" val="1540018832"/>
                    </a:ext>
                  </a:extLst>
                </a:gridCol>
                <a:gridCol w="768227">
                  <a:extLst>
                    <a:ext uri="{9D8B030D-6E8A-4147-A177-3AD203B41FA5}">
                      <a16:colId xmlns:a16="http://schemas.microsoft.com/office/drawing/2014/main" val="2608999988"/>
                    </a:ext>
                  </a:extLst>
                </a:gridCol>
                <a:gridCol w="992352">
                  <a:extLst>
                    <a:ext uri="{9D8B030D-6E8A-4147-A177-3AD203B41FA5}">
                      <a16:colId xmlns:a16="http://schemas.microsoft.com/office/drawing/2014/main" val="1062151951"/>
                    </a:ext>
                  </a:extLst>
                </a:gridCol>
                <a:gridCol w="920632">
                  <a:extLst>
                    <a:ext uri="{9D8B030D-6E8A-4147-A177-3AD203B41FA5}">
                      <a16:colId xmlns:a16="http://schemas.microsoft.com/office/drawing/2014/main" val="631569918"/>
                    </a:ext>
                  </a:extLst>
                </a:gridCol>
              </a:tblGrid>
              <a:tr h="246666">
                <a:tc>
                  <a:txBody>
                    <a:bodyPr/>
                    <a:lstStyle/>
                    <a:p>
                      <a:pPr algn="l" fontAlgn="b"/>
                      <a:r>
                        <a:rPr lang="en-CA" sz="1300" u="none" strike="noStrike">
                          <a:effectLst/>
                        </a:rPr>
                        <a:t>Anomaly Type</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l" fontAlgn="b"/>
                      <a:r>
                        <a:rPr lang="en-CA" sz="1300" u="none" strike="noStrike">
                          <a:effectLst/>
                        </a:rPr>
                        <a:t>Precision</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l" fontAlgn="b"/>
                      <a:r>
                        <a:rPr lang="en-CA" sz="1300" u="none" strike="noStrike">
                          <a:effectLst/>
                        </a:rPr>
                        <a:t>Recall</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l" fontAlgn="b"/>
                      <a:r>
                        <a:rPr lang="en-CA" sz="1300" u="none" strike="noStrike">
                          <a:effectLst/>
                        </a:rPr>
                        <a:t>F1-Score</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l" fontAlgn="b"/>
                      <a:r>
                        <a:rPr lang="en-CA" sz="1300" u="none" strike="noStrike">
                          <a:effectLst/>
                        </a:rPr>
                        <a:t>Support</a:t>
                      </a:r>
                      <a:endParaRPr lang="en-CA" sz="1300" b="1"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2355814171"/>
                  </a:ext>
                </a:extLst>
              </a:tr>
              <a:tr h="246666">
                <a:tc>
                  <a:txBody>
                    <a:bodyPr/>
                    <a:lstStyle/>
                    <a:p>
                      <a:pPr algn="l" fontAlgn="b"/>
                      <a:r>
                        <a:rPr lang="en-CA" sz="1300" u="none" strike="noStrike">
                          <a:effectLst/>
                        </a:rPr>
                        <a:t>amplitude_change</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0.96</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0.98</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24</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306493081"/>
                  </a:ext>
                </a:extLst>
              </a:tr>
              <a:tr h="246666">
                <a:tc>
                  <a:txBody>
                    <a:bodyPr/>
                    <a:lstStyle/>
                    <a:p>
                      <a:pPr algn="l" fontAlgn="b"/>
                      <a:r>
                        <a:rPr lang="en-CA" sz="1300" u="none" strike="noStrike">
                          <a:effectLst/>
                        </a:rPr>
                        <a:t>flat</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5</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2415875171"/>
                  </a:ext>
                </a:extLst>
              </a:tr>
              <a:tr h="246666">
                <a:tc>
                  <a:txBody>
                    <a:bodyPr/>
                    <a:lstStyle/>
                    <a:p>
                      <a:pPr algn="l" fontAlgn="b"/>
                      <a:r>
                        <a:rPr lang="en-CA" sz="1300" u="none" strike="noStrike">
                          <a:effectLst/>
                        </a:rPr>
                        <a:t>frequency_change</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26</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2293385312"/>
                  </a:ext>
                </a:extLst>
              </a:tr>
              <a:tr h="246666">
                <a:tc>
                  <a:txBody>
                    <a:bodyPr/>
                    <a:lstStyle/>
                    <a:p>
                      <a:pPr algn="l" fontAlgn="b"/>
                      <a:r>
                        <a:rPr lang="en-CA" sz="1300" u="none" strike="noStrike">
                          <a:effectLst/>
                        </a:rPr>
                        <a:t>local_drop</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21</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771050937"/>
                  </a:ext>
                </a:extLst>
              </a:tr>
              <a:tr h="246666">
                <a:tc>
                  <a:txBody>
                    <a:bodyPr/>
                    <a:lstStyle/>
                    <a:p>
                      <a:pPr algn="l" fontAlgn="b"/>
                      <a:r>
                        <a:rPr lang="en-CA" sz="1300" u="none" strike="noStrike">
                          <a:effectLst/>
                        </a:rPr>
                        <a:t>local_peak</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0.96</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0.98</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27</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3942527288"/>
                  </a:ext>
                </a:extLst>
              </a:tr>
              <a:tr h="246666">
                <a:tc>
                  <a:txBody>
                    <a:bodyPr/>
                    <a:lstStyle/>
                    <a:p>
                      <a:pPr algn="l" fontAlgn="b"/>
                      <a:r>
                        <a:rPr lang="en-CA" sz="1300" u="none" strike="noStrike">
                          <a:effectLst/>
                        </a:rPr>
                        <a:t>missing_drop</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4</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2208315817"/>
                  </a:ext>
                </a:extLst>
              </a:tr>
              <a:tr h="246666">
                <a:tc>
                  <a:txBody>
                    <a:bodyPr/>
                    <a:lstStyle/>
                    <a:p>
                      <a:pPr algn="l" fontAlgn="b"/>
                      <a:r>
                        <a:rPr lang="en-CA" sz="1300" u="none" strike="noStrike">
                          <a:effectLst/>
                        </a:rPr>
                        <a:t>missing_peak</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14</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2643098656"/>
                  </a:ext>
                </a:extLst>
              </a:tr>
              <a:tr h="246666">
                <a:tc>
                  <a:txBody>
                    <a:bodyPr/>
                    <a:lstStyle/>
                    <a:p>
                      <a:pPr algn="l" fontAlgn="b"/>
                      <a:r>
                        <a:rPr lang="en-CA" sz="1300" u="none" strike="noStrike">
                          <a:effectLst/>
                        </a:rPr>
                        <a:t>noise</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23</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1425732745"/>
                  </a:ext>
                </a:extLst>
              </a:tr>
              <a:tr h="246666">
                <a:tc>
                  <a:txBody>
                    <a:bodyPr/>
                    <a:lstStyle/>
                    <a:p>
                      <a:pPr algn="l" fontAlgn="b"/>
                      <a:r>
                        <a:rPr lang="en-CA" sz="1300" u="none" strike="noStrike">
                          <a:effectLst/>
                        </a:rPr>
                        <a:t>outlier</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0.96</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0.98</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23</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1695998065"/>
                  </a:ext>
                </a:extLst>
              </a:tr>
              <a:tr h="246666">
                <a:tc>
                  <a:txBody>
                    <a:bodyPr/>
                    <a:lstStyle/>
                    <a:p>
                      <a:pPr algn="l" fontAlgn="b"/>
                      <a:r>
                        <a:rPr lang="en-CA" sz="1300" u="none" strike="noStrike">
                          <a:effectLst/>
                        </a:rPr>
                        <a:t>reversed</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0.95</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23</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4207875357"/>
                  </a:ext>
                </a:extLst>
              </a:tr>
              <a:tr h="246666">
                <a:tc>
                  <a:txBody>
                    <a:bodyPr/>
                    <a:lstStyle/>
                    <a:p>
                      <a:pPr algn="l" fontAlgn="b"/>
                      <a:r>
                        <a:rPr lang="en-CA" sz="1300" u="none" strike="noStrike">
                          <a:effectLst/>
                        </a:rPr>
                        <a:t>sampling_rate</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5</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3556196771"/>
                  </a:ext>
                </a:extLst>
              </a:tr>
              <a:tr h="246666">
                <a:tc>
                  <a:txBody>
                    <a:bodyPr/>
                    <a:lstStyle/>
                    <a:p>
                      <a:pPr algn="l" fontAlgn="b"/>
                      <a:r>
                        <a:rPr lang="en-CA" sz="1300" u="none" strike="noStrike">
                          <a:effectLst/>
                        </a:rPr>
                        <a:t>steep_increase</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2</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466489789"/>
                  </a:ext>
                </a:extLst>
              </a:tr>
              <a:tr h="246666">
                <a:tc>
                  <a:txBody>
                    <a:bodyPr/>
                    <a:lstStyle/>
                    <a:p>
                      <a:pPr algn="l" fontAlgn="b"/>
                      <a:r>
                        <a:rPr lang="en-CA" sz="1300" u="none" strike="noStrike">
                          <a:effectLst/>
                        </a:rPr>
                        <a:t>time_shift</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0.79</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0.88</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22</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1205186992"/>
                  </a:ext>
                </a:extLst>
              </a:tr>
              <a:tr h="246666">
                <a:tc>
                  <a:txBody>
                    <a:bodyPr/>
                    <a:lstStyle/>
                    <a:p>
                      <a:pPr algn="l" fontAlgn="b"/>
                      <a:r>
                        <a:rPr lang="en-CA" sz="1300" u="none" strike="noStrike">
                          <a:effectLst/>
                        </a:rPr>
                        <a:t>time_warping</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4</a:t>
                      </a:r>
                      <a:endParaRPr lang="en-CA" sz="1300" b="0" i="0" u="none" strike="noStrike">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706406356"/>
                  </a:ext>
                </a:extLst>
              </a:tr>
              <a:tr h="246666">
                <a:tc>
                  <a:txBody>
                    <a:bodyPr/>
                    <a:lstStyle/>
                    <a:p>
                      <a:pPr algn="l" fontAlgn="b"/>
                      <a:r>
                        <a:rPr lang="en-CA" sz="1300" u="none" strike="noStrike">
                          <a:effectLst/>
                        </a:rPr>
                        <a:t>unusual_pattern</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1</a:t>
                      </a:r>
                      <a:endParaRPr lang="en-CA" sz="1300" b="0"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dirty="0">
                          <a:effectLst/>
                        </a:rPr>
                        <a:t>25</a:t>
                      </a:r>
                      <a:endParaRPr lang="en-CA" sz="1300" b="0" i="0" u="none" strike="noStrike" dirty="0">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2496590067"/>
                  </a:ext>
                </a:extLst>
              </a:tr>
            </a:tbl>
          </a:graphicData>
        </a:graphic>
      </p:graphicFrame>
      <p:sp>
        <p:nvSpPr>
          <p:cNvPr id="26" name="TextBox 25">
            <a:extLst>
              <a:ext uri="{FF2B5EF4-FFF2-40B4-BE49-F238E27FC236}">
                <a16:creationId xmlns:a16="http://schemas.microsoft.com/office/drawing/2014/main" id="{AA76A1EF-7AFC-45B6-CD0C-0DCA6A21676C}"/>
              </a:ext>
            </a:extLst>
          </p:cNvPr>
          <p:cNvSpPr txBox="1"/>
          <p:nvPr/>
        </p:nvSpPr>
        <p:spPr>
          <a:xfrm>
            <a:off x="7067819" y="4629700"/>
            <a:ext cx="2693366" cy="230832"/>
          </a:xfrm>
          <a:prstGeom prst="rect">
            <a:avLst/>
          </a:prstGeom>
          <a:noFill/>
        </p:spPr>
        <p:txBody>
          <a:bodyPr wrap="none" rtlCol="0">
            <a:spAutoFit/>
          </a:bodyPr>
          <a:lstStyle/>
          <a:p>
            <a:r>
              <a:rPr lang="en-US" sz="900" dirty="0"/>
              <a:t>Table 7: Performance result by anomaly type</a:t>
            </a:r>
          </a:p>
        </p:txBody>
      </p:sp>
      <p:graphicFrame>
        <p:nvGraphicFramePr>
          <p:cNvPr id="27" name="Table 26">
            <a:extLst>
              <a:ext uri="{FF2B5EF4-FFF2-40B4-BE49-F238E27FC236}">
                <a16:creationId xmlns:a16="http://schemas.microsoft.com/office/drawing/2014/main" id="{C28564CB-D9A1-2766-8B0D-2EA74292D6DA}"/>
              </a:ext>
            </a:extLst>
          </p:cNvPr>
          <p:cNvGraphicFramePr>
            <a:graphicFrameLocks noGrp="1"/>
          </p:cNvGraphicFramePr>
          <p:nvPr>
            <p:extLst>
              <p:ext uri="{D42A27DB-BD31-4B8C-83A1-F6EECF244321}">
                <p14:modId xmlns:p14="http://schemas.microsoft.com/office/powerpoint/2010/main" val="1229127685"/>
              </p:ext>
            </p:extLst>
          </p:nvPr>
        </p:nvGraphicFramePr>
        <p:xfrm>
          <a:off x="5552615" y="5119465"/>
          <a:ext cx="5723775" cy="739998"/>
        </p:xfrm>
        <a:graphic>
          <a:graphicData uri="http://schemas.openxmlformats.org/drawingml/2006/table">
            <a:tbl>
              <a:tblPr firstRow="1" bandRow="1">
                <a:tableStyleId>{BC89EF96-8CEA-46FF-86C4-4CE0E7609802}</a:tableStyleId>
              </a:tblPr>
              <a:tblGrid>
                <a:gridCol w="2025560">
                  <a:extLst>
                    <a:ext uri="{9D8B030D-6E8A-4147-A177-3AD203B41FA5}">
                      <a16:colId xmlns:a16="http://schemas.microsoft.com/office/drawing/2014/main" val="3659818123"/>
                    </a:ext>
                  </a:extLst>
                </a:gridCol>
                <a:gridCol w="1017004">
                  <a:extLst>
                    <a:ext uri="{9D8B030D-6E8A-4147-A177-3AD203B41FA5}">
                      <a16:colId xmlns:a16="http://schemas.microsoft.com/office/drawing/2014/main" val="3989960096"/>
                    </a:ext>
                  </a:extLst>
                </a:gridCol>
                <a:gridCol w="768227">
                  <a:extLst>
                    <a:ext uri="{9D8B030D-6E8A-4147-A177-3AD203B41FA5}">
                      <a16:colId xmlns:a16="http://schemas.microsoft.com/office/drawing/2014/main" val="1554054147"/>
                    </a:ext>
                  </a:extLst>
                </a:gridCol>
                <a:gridCol w="992352">
                  <a:extLst>
                    <a:ext uri="{9D8B030D-6E8A-4147-A177-3AD203B41FA5}">
                      <a16:colId xmlns:a16="http://schemas.microsoft.com/office/drawing/2014/main" val="4022404053"/>
                    </a:ext>
                  </a:extLst>
                </a:gridCol>
                <a:gridCol w="920632">
                  <a:extLst>
                    <a:ext uri="{9D8B030D-6E8A-4147-A177-3AD203B41FA5}">
                      <a16:colId xmlns:a16="http://schemas.microsoft.com/office/drawing/2014/main" val="4194112356"/>
                    </a:ext>
                  </a:extLst>
                </a:gridCol>
              </a:tblGrid>
              <a:tr h="246666">
                <a:tc>
                  <a:txBody>
                    <a:bodyPr/>
                    <a:lstStyle/>
                    <a:p>
                      <a:pPr algn="l" fontAlgn="b"/>
                      <a:r>
                        <a:rPr lang="en-CA" sz="1300" u="none" strike="noStrike" dirty="0">
                          <a:effectLst/>
                        </a:rPr>
                        <a:t>Micro Avg</a:t>
                      </a:r>
                      <a:endParaRPr lang="en-CA" sz="1300" b="1" i="0" u="none" strike="noStrike" dirty="0">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0.98</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0.98</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0.98</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dirty="0">
                          <a:effectLst/>
                        </a:rPr>
                        <a:t>248</a:t>
                      </a:r>
                      <a:endParaRPr lang="en-CA" sz="1300" b="1" i="0" u="none" strike="noStrike" dirty="0">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1057375720"/>
                  </a:ext>
                </a:extLst>
              </a:tr>
              <a:tr h="246666">
                <a:tc>
                  <a:txBody>
                    <a:bodyPr/>
                    <a:lstStyle/>
                    <a:p>
                      <a:pPr algn="l" fontAlgn="b"/>
                      <a:r>
                        <a:rPr lang="en-CA" sz="1300" u="none" strike="noStrike">
                          <a:effectLst/>
                        </a:rPr>
                        <a:t>Macro Avg</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0.99</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0.99</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0.98</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dirty="0">
                          <a:effectLst/>
                        </a:rPr>
                        <a:t>248</a:t>
                      </a:r>
                      <a:endParaRPr lang="en-CA" sz="1300" b="1" i="0" u="none" strike="noStrike" dirty="0">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1847754185"/>
                  </a:ext>
                </a:extLst>
              </a:tr>
              <a:tr h="246666">
                <a:tc>
                  <a:txBody>
                    <a:bodyPr/>
                    <a:lstStyle/>
                    <a:p>
                      <a:pPr algn="l" fontAlgn="b"/>
                      <a:r>
                        <a:rPr lang="en-CA" sz="1300" u="none" strike="noStrike">
                          <a:effectLst/>
                        </a:rPr>
                        <a:t>Weighted Avg</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0.98</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0.98</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a:effectLst/>
                        </a:rPr>
                        <a:t>0.98</a:t>
                      </a:r>
                      <a:endParaRPr lang="en-CA" sz="1300" b="1" i="0" u="none" strike="noStrike">
                        <a:solidFill>
                          <a:srgbClr val="000000"/>
                        </a:solidFill>
                        <a:effectLst/>
                        <a:latin typeface="Aptos Narrow" panose="020B0004020202020204" pitchFamily="34" charset="0"/>
                      </a:endParaRPr>
                    </a:p>
                  </a:txBody>
                  <a:tcPr marL="10382" marR="10382" marT="10382" marB="0" anchor="b"/>
                </a:tc>
                <a:tc>
                  <a:txBody>
                    <a:bodyPr/>
                    <a:lstStyle/>
                    <a:p>
                      <a:pPr algn="r" fontAlgn="b"/>
                      <a:r>
                        <a:rPr lang="en-CA" sz="1300" u="none" strike="noStrike" dirty="0">
                          <a:effectLst/>
                        </a:rPr>
                        <a:t>248</a:t>
                      </a:r>
                      <a:endParaRPr lang="en-CA" sz="1300" b="1" i="0" u="none" strike="noStrike" dirty="0">
                        <a:solidFill>
                          <a:srgbClr val="000000"/>
                        </a:solidFill>
                        <a:effectLst/>
                        <a:latin typeface="Aptos Narrow" panose="020B0004020202020204" pitchFamily="34" charset="0"/>
                      </a:endParaRPr>
                    </a:p>
                  </a:txBody>
                  <a:tcPr marL="10382" marR="10382" marT="10382" marB="0" anchor="b"/>
                </a:tc>
                <a:extLst>
                  <a:ext uri="{0D108BD9-81ED-4DB2-BD59-A6C34878D82A}">
                    <a16:rowId xmlns:a16="http://schemas.microsoft.com/office/drawing/2014/main" val="3857855913"/>
                  </a:ext>
                </a:extLst>
              </a:tr>
            </a:tbl>
          </a:graphicData>
        </a:graphic>
      </p:graphicFrame>
      <p:sp>
        <p:nvSpPr>
          <p:cNvPr id="28" name="TextBox 27">
            <a:extLst>
              <a:ext uri="{FF2B5EF4-FFF2-40B4-BE49-F238E27FC236}">
                <a16:creationId xmlns:a16="http://schemas.microsoft.com/office/drawing/2014/main" id="{F88918AA-71E1-8278-B78F-490AF188BDD6}"/>
              </a:ext>
            </a:extLst>
          </p:cNvPr>
          <p:cNvSpPr txBox="1"/>
          <p:nvPr/>
        </p:nvSpPr>
        <p:spPr>
          <a:xfrm>
            <a:off x="7507042" y="5930635"/>
            <a:ext cx="1814920" cy="230832"/>
          </a:xfrm>
          <a:prstGeom prst="rect">
            <a:avLst/>
          </a:prstGeom>
          <a:noFill/>
        </p:spPr>
        <p:txBody>
          <a:bodyPr wrap="none" rtlCol="0">
            <a:spAutoFit/>
          </a:bodyPr>
          <a:lstStyle/>
          <a:p>
            <a:r>
              <a:rPr lang="en-US" sz="900" dirty="0"/>
              <a:t>Table 8: Performance Metrics</a:t>
            </a:r>
          </a:p>
        </p:txBody>
      </p:sp>
    </p:spTree>
    <p:extLst>
      <p:ext uri="{BB962C8B-B14F-4D97-AF65-F5344CB8AC3E}">
        <p14:creationId xmlns:p14="http://schemas.microsoft.com/office/powerpoint/2010/main" val="1195203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6" name="Slide Number Placeholder 5"/>
          <p:cNvSpPr>
            <a:spLocks noGrp="1"/>
          </p:cNvSpPr>
          <p:nvPr>
            <p:ph type="sldNum" sz="quarter" idx="12"/>
          </p:nvPr>
        </p:nvSpPr>
        <p:spPr/>
        <p:txBody>
          <a:bodyPr/>
          <a:lstStyle/>
          <a:p>
            <a:fld id="{D57F1E4F-1CFF-5643-939E-217C01CDF565}" type="slidenum">
              <a:rPr lang="en-US" smtClean="0"/>
              <a:pPr/>
              <a:t>41</a:t>
            </a:fld>
            <a:endParaRPr lang="en-US" dirty="0"/>
          </a:p>
        </p:txBody>
      </p:sp>
      <p:sp>
        <p:nvSpPr>
          <p:cNvPr id="3" name="TextBox 2"/>
          <p:cNvSpPr txBox="1"/>
          <p:nvPr/>
        </p:nvSpPr>
        <p:spPr>
          <a:xfrm>
            <a:off x="1084216" y="4501222"/>
            <a:ext cx="431074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Any Questions?</a:t>
            </a:r>
          </a:p>
        </p:txBody>
      </p:sp>
      <p:sp>
        <p:nvSpPr>
          <p:cNvPr id="10" name="Footer Placeholder 3">
            <a:extLst>
              <a:ext uri="{FF2B5EF4-FFF2-40B4-BE49-F238E27FC236}">
                <a16:creationId xmlns:a16="http://schemas.microsoft.com/office/drawing/2014/main" id="{6D797E8D-6142-F68A-42D5-582C421CD807}"/>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117645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776A-AA9F-C874-2E43-58DC68373B40}"/>
              </a:ext>
            </a:extLst>
          </p:cNvPr>
          <p:cNvSpPr>
            <a:spLocks noGrp="1"/>
          </p:cNvSpPr>
          <p:nvPr>
            <p:ph type="title"/>
          </p:nvPr>
        </p:nvSpPr>
        <p:spPr/>
        <p:txBody>
          <a:bodyPr/>
          <a:lstStyle/>
          <a:p>
            <a:r>
              <a:rPr lang="en-US" dirty="0"/>
              <a:t>Data Exploration</a:t>
            </a:r>
          </a:p>
        </p:txBody>
      </p:sp>
      <p:pic>
        <p:nvPicPr>
          <p:cNvPr id="8" name="Content Placeholder 7" descr="A close-up of a graph&#10;&#10;Description automatically generated">
            <a:extLst>
              <a:ext uri="{FF2B5EF4-FFF2-40B4-BE49-F238E27FC236}">
                <a16:creationId xmlns:a16="http://schemas.microsoft.com/office/drawing/2014/main" id="{37EDC94E-D0FF-64EE-E34E-047C81A43364}"/>
              </a:ext>
            </a:extLst>
          </p:cNvPr>
          <p:cNvPicPr>
            <a:picLocks noGrp="1" noChangeAspect="1"/>
          </p:cNvPicPr>
          <p:nvPr>
            <p:ph idx="1"/>
          </p:nvPr>
        </p:nvPicPr>
        <p:blipFill>
          <a:blip r:embed="rId2"/>
          <a:stretch>
            <a:fillRect/>
          </a:stretch>
        </p:blipFill>
        <p:spPr>
          <a:xfrm>
            <a:off x="4805479" y="2260737"/>
            <a:ext cx="7146888" cy="3600311"/>
          </a:xfrm>
        </p:spPr>
      </p:pic>
      <p:sp>
        <p:nvSpPr>
          <p:cNvPr id="4" name="Text Placeholder 3">
            <a:extLst>
              <a:ext uri="{FF2B5EF4-FFF2-40B4-BE49-F238E27FC236}">
                <a16:creationId xmlns:a16="http://schemas.microsoft.com/office/drawing/2014/main" id="{42C8FD61-51C1-A660-BA78-BE8B8B8EE687}"/>
              </a:ext>
            </a:extLst>
          </p:cNvPr>
          <p:cNvSpPr>
            <a:spLocks noGrp="1"/>
          </p:cNvSpPr>
          <p:nvPr>
            <p:ph type="body" sz="half" idx="2"/>
          </p:nvPr>
        </p:nvSpPr>
        <p:spPr/>
        <p:txBody>
          <a:bodyPr/>
          <a:lstStyle/>
          <a:p>
            <a:pPr marL="285750" indent="-285750">
              <a:buFont typeface="Arial" panose="020B0604020202020204" pitchFamily="34" charset="0"/>
              <a:buChar char="•"/>
            </a:pPr>
            <a:r>
              <a:rPr lang="en-CA" dirty="0"/>
              <a:t>UCR Time Series Classification Dataset, which includes a variety of time series data from different domains.</a:t>
            </a:r>
          </a:p>
          <a:p>
            <a:pPr marL="285750" indent="-285750">
              <a:buFont typeface="Arial" panose="020B0604020202020204" pitchFamily="34" charset="0"/>
              <a:buChar char="•"/>
            </a:pPr>
            <a:r>
              <a:rPr lang="en-CA" dirty="0"/>
              <a:t>Format: .txt file</a:t>
            </a:r>
          </a:p>
          <a:p>
            <a:pPr marL="285750" indent="-285750">
              <a:buFont typeface="Arial" panose="020B0604020202020204" pitchFamily="34" charset="0"/>
              <a:buChar char="•"/>
            </a:pPr>
            <a:r>
              <a:rPr lang="en-CA" dirty="0"/>
              <a:t>16 Anomaly Types.</a:t>
            </a:r>
            <a:endParaRPr lang="en-CA" dirty="0">
              <a:effectLst/>
              <a:latin typeface="Helvetica Neue" panose="02000503000000020004" pitchFamily="2" charset="0"/>
            </a:endParaRPr>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93968BAF-002C-8CA3-25BF-FA671DE14C8F}"/>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9" name="Footer Placeholder 3">
            <a:extLst>
              <a:ext uri="{FF2B5EF4-FFF2-40B4-BE49-F238E27FC236}">
                <a16:creationId xmlns:a16="http://schemas.microsoft.com/office/drawing/2014/main" id="{78ED4251-75BC-F8CF-358D-BD140065D1E9}"/>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
        <p:nvSpPr>
          <p:cNvPr id="10" name="TextBox 9">
            <a:extLst>
              <a:ext uri="{FF2B5EF4-FFF2-40B4-BE49-F238E27FC236}">
                <a16:creationId xmlns:a16="http://schemas.microsoft.com/office/drawing/2014/main" id="{D2780EF3-9DC1-188C-91FF-37CD5E35F1DB}"/>
              </a:ext>
            </a:extLst>
          </p:cNvPr>
          <p:cNvSpPr txBox="1"/>
          <p:nvPr/>
        </p:nvSpPr>
        <p:spPr>
          <a:xfrm>
            <a:off x="4805479" y="5915888"/>
            <a:ext cx="7146888" cy="369332"/>
          </a:xfrm>
          <a:prstGeom prst="rect">
            <a:avLst/>
          </a:prstGeom>
          <a:noFill/>
        </p:spPr>
        <p:txBody>
          <a:bodyPr wrap="square" rtlCol="0">
            <a:spAutoFit/>
          </a:bodyPr>
          <a:lstStyle/>
          <a:p>
            <a:r>
              <a:rPr lang="en-US" sz="900" dirty="0"/>
              <a:t>Figure 2: The charts show the different domains datasets are from and the frequency of different anomaly types occurring in the UCR dataset[1]. </a:t>
            </a:r>
          </a:p>
        </p:txBody>
      </p:sp>
    </p:spTree>
    <p:extLst>
      <p:ext uri="{BB962C8B-B14F-4D97-AF65-F5344CB8AC3E}">
        <p14:creationId xmlns:p14="http://schemas.microsoft.com/office/powerpoint/2010/main" val="4292984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1AA0-3628-ED41-E505-17DE95BA2DF6}"/>
              </a:ext>
            </a:extLst>
          </p:cNvPr>
          <p:cNvSpPr>
            <a:spLocks noGrp="1"/>
          </p:cNvSpPr>
          <p:nvPr>
            <p:ph type="title"/>
          </p:nvPr>
        </p:nvSpPr>
        <p:spPr/>
        <p:txBody>
          <a:bodyPr/>
          <a:lstStyle/>
          <a:p>
            <a:r>
              <a:rPr lang="en-US" dirty="0"/>
              <a:t>Data – Examples </a:t>
            </a:r>
          </a:p>
        </p:txBody>
      </p:sp>
      <p:pic>
        <p:nvPicPr>
          <p:cNvPr id="7" name="Content Placeholder 6" descr="Unusual Pattern">
            <a:extLst>
              <a:ext uri="{FF2B5EF4-FFF2-40B4-BE49-F238E27FC236}">
                <a16:creationId xmlns:a16="http://schemas.microsoft.com/office/drawing/2014/main" id="{AB46E0B6-AB27-0389-7DE6-0BE1BBA39CFE}"/>
              </a:ext>
            </a:extLst>
          </p:cNvPr>
          <p:cNvPicPr>
            <a:picLocks noGrp="1" noChangeAspect="1"/>
          </p:cNvPicPr>
          <p:nvPr>
            <p:ph idx="1"/>
          </p:nvPr>
        </p:nvPicPr>
        <p:blipFill>
          <a:blip r:embed="rId2"/>
          <a:stretch>
            <a:fillRect/>
          </a:stretch>
        </p:blipFill>
        <p:spPr>
          <a:xfrm>
            <a:off x="574221" y="2428654"/>
            <a:ext cx="5140779" cy="1387815"/>
          </a:xfrm>
        </p:spPr>
      </p:pic>
      <p:sp>
        <p:nvSpPr>
          <p:cNvPr id="5" name="Slide Number Placeholder 4">
            <a:extLst>
              <a:ext uri="{FF2B5EF4-FFF2-40B4-BE49-F238E27FC236}">
                <a16:creationId xmlns:a16="http://schemas.microsoft.com/office/drawing/2014/main" id="{04BD9494-BCE2-B6C9-5B5B-465CB00C1BD4}"/>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8" name="TextBox 7">
            <a:extLst>
              <a:ext uri="{FF2B5EF4-FFF2-40B4-BE49-F238E27FC236}">
                <a16:creationId xmlns:a16="http://schemas.microsoft.com/office/drawing/2014/main" id="{A7A1356B-14C7-8737-9672-E0745EEFEA9E}"/>
              </a:ext>
            </a:extLst>
          </p:cNvPr>
          <p:cNvSpPr txBox="1"/>
          <p:nvPr/>
        </p:nvSpPr>
        <p:spPr>
          <a:xfrm>
            <a:off x="2358978" y="3816469"/>
            <a:ext cx="1552028" cy="230832"/>
          </a:xfrm>
          <a:prstGeom prst="rect">
            <a:avLst/>
          </a:prstGeom>
          <a:noFill/>
        </p:spPr>
        <p:txBody>
          <a:bodyPr wrap="none" rtlCol="0">
            <a:spAutoFit/>
          </a:bodyPr>
          <a:lstStyle/>
          <a:p>
            <a:r>
              <a:rPr lang="en-US" sz="900" dirty="0"/>
              <a:t>Figure 3: Unusual Pattern</a:t>
            </a:r>
          </a:p>
        </p:txBody>
      </p:sp>
      <p:pic>
        <p:nvPicPr>
          <p:cNvPr id="10" name="Picture 9" descr="A screen shot of a graph&#10;&#10;Description automatically generated">
            <a:extLst>
              <a:ext uri="{FF2B5EF4-FFF2-40B4-BE49-F238E27FC236}">
                <a16:creationId xmlns:a16="http://schemas.microsoft.com/office/drawing/2014/main" id="{6F808DD3-CDF3-4198-B2E2-C137181550C0}"/>
              </a:ext>
            </a:extLst>
          </p:cNvPr>
          <p:cNvPicPr>
            <a:picLocks noChangeAspect="1"/>
          </p:cNvPicPr>
          <p:nvPr/>
        </p:nvPicPr>
        <p:blipFill>
          <a:blip r:embed="rId3"/>
          <a:stretch>
            <a:fillRect/>
          </a:stretch>
        </p:blipFill>
        <p:spPr>
          <a:xfrm>
            <a:off x="6004233" y="2428653"/>
            <a:ext cx="5377765" cy="1387815"/>
          </a:xfrm>
          <a:prstGeom prst="rect">
            <a:avLst/>
          </a:prstGeom>
        </p:spPr>
      </p:pic>
      <p:sp>
        <p:nvSpPr>
          <p:cNvPr id="11" name="TextBox 10">
            <a:extLst>
              <a:ext uri="{FF2B5EF4-FFF2-40B4-BE49-F238E27FC236}">
                <a16:creationId xmlns:a16="http://schemas.microsoft.com/office/drawing/2014/main" id="{E5A4FC4D-80E7-5F50-2BFF-EBF487CE2FB8}"/>
              </a:ext>
            </a:extLst>
          </p:cNvPr>
          <p:cNvSpPr txBox="1"/>
          <p:nvPr/>
        </p:nvSpPr>
        <p:spPr>
          <a:xfrm>
            <a:off x="7907483" y="3816469"/>
            <a:ext cx="1382110" cy="230832"/>
          </a:xfrm>
          <a:prstGeom prst="rect">
            <a:avLst/>
          </a:prstGeom>
          <a:noFill/>
        </p:spPr>
        <p:txBody>
          <a:bodyPr wrap="none" rtlCol="0">
            <a:spAutoFit/>
          </a:bodyPr>
          <a:lstStyle/>
          <a:p>
            <a:r>
              <a:rPr lang="en-US" sz="900" dirty="0"/>
              <a:t>Figure 4: Missing Peak</a:t>
            </a:r>
          </a:p>
        </p:txBody>
      </p:sp>
      <p:pic>
        <p:nvPicPr>
          <p:cNvPr id="13" name="Picture 12" descr="A graph showing a number of different numbers&#10;&#10;Description automatically generated with medium confidence">
            <a:extLst>
              <a:ext uri="{FF2B5EF4-FFF2-40B4-BE49-F238E27FC236}">
                <a16:creationId xmlns:a16="http://schemas.microsoft.com/office/drawing/2014/main" id="{27F898F0-0C59-2749-B7D0-18294783ED94}"/>
              </a:ext>
            </a:extLst>
          </p:cNvPr>
          <p:cNvPicPr>
            <a:picLocks noChangeAspect="1"/>
          </p:cNvPicPr>
          <p:nvPr/>
        </p:nvPicPr>
        <p:blipFill>
          <a:blip r:embed="rId4"/>
          <a:stretch>
            <a:fillRect/>
          </a:stretch>
        </p:blipFill>
        <p:spPr>
          <a:xfrm>
            <a:off x="574221" y="4155735"/>
            <a:ext cx="5181889" cy="1457532"/>
          </a:xfrm>
          <a:prstGeom prst="rect">
            <a:avLst/>
          </a:prstGeom>
        </p:spPr>
      </p:pic>
      <p:sp>
        <p:nvSpPr>
          <p:cNvPr id="14" name="TextBox 13">
            <a:extLst>
              <a:ext uri="{FF2B5EF4-FFF2-40B4-BE49-F238E27FC236}">
                <a16:creationId xmlns:a16="http://schemas.microsoft.com/office/drawing/2014/main" id="{EFCDDBF1-1BF4-C1E3-2F74-87556F4FDB77}"/>
              </a:ext>
            </a:extLst>
          </p:cNvPr>
          <p:cNvSpPr txBox="1"/>
          <p:nvPr/>
        </p:nvSpPr>
        <p:spPr>
          <a:xfrm>
            <a:off x="2379533" y="5613267"/>
            <a:ext cx="1293944" cy="230832"/>
          </a:xfrm>
          <a:prstGeom prst="rect">
            <a:avLst/>
          </a:prstGeom>
          <a:noFill/>
        </p:spPr>
        <p:txBody>
          <a:bodyPr wrap="none" rtlCol="0">
            <a:spAutoFit/>
          </a:bodyPr>
          <a:lstStyle/>
          <a:p>
            <a:r>
              <a:rPr lang="en-US" sz="900" dirty="0"/>
              <a:t>Figure 5: Local Drop</a:t>
            </a:r>
          </a:p>
        </p:txBody>
      </p:sp>
      <p:pic>
        <p:nvPicPr>
          <p:cNvPr id="18" name="Picture 17" descr="A blue line graph with white text&#10;&#10;Description automatically generated">
            <a:extLst>
              <a:ext uri="{FF2B5EF4-FFF2-40B4-BE49-F238E27FC236}">
                <a16:creationId xmlns:a16="http://schemas.microsoft.com/office/drawing/2014/main" id="{33677AD1-ADFA-9942-9324-CE25151163B9}"/>
              </a:ext>
            </a:extLst>
          </p:cNvPr>
          <p:cNvPicPr>
            <a:picLocks noChangeAspect="1"/>
          </p:cNvPicPr>
          <p:nvPr/>
        </p:nvPicPr>
        <p:blipFill>
          <a:blip r:embed="rId5"/>
          <a:stretch>
            <a:fillRect/>
          </a:stretch>
        </p:blipFill>
        <p:spPr>
          <a:xfrm>
            <a:off x="6004233" y="4155735"/>
            <a:ext cx="5377765" cy="1457532"/>
          </a:xfrm>
          <a:prstGeom prst="rect">
            <a:avLst/>
          </a:prstGeom>
        </p:spPr>
      </p:pic>
      <p:sp>
        <p:nvSpPr>
          <p:cNvPr id="19" name="TextBox 18">
            <a:extLst>
              <a:ext uri="{FF2B5EF4-FFF2-40B4-BE49-F238E27FC236}">
                <a16:creationId xmlns:a16="http://schemas.microsoft.com/office/drawing/2014/main" id="{878F736F-AFDA-257D-3BD7-629F4B0AE7EC}"/>
              </a:ext>
            </a:extLst>
          </p:cNvPr>
          <p:cNvSpPr txBox="1"/>
          <p:nvPr/>
        </p:nvSpPr>
        <p:spPr>
          <a:xfrm>
            <a:off x="7907483" y="5613267"/>
            <a:ext cx="1760418" cy="230832"/>
          </a:xfrm>
          <a:prstGeom prst="rect">
            <a:avLst/>
          </a:prstGeom>
          <a:noFill/>
        </p:spPr>
        <p:txBody>
          <a:bodyPr wrap="none" rtlCol="0">
            <a:spAutoFit/>
          </a:bodyPr>
          <a:lstStyle/>
          <a:p>
            <a:r>
              <a:rPr lang="en-US" sz="900" dirty="0"/>
              <a:t>Figure 6: Amplitude Change</a:t>
            </a:r>
          </a:p>
        </p:txBody>
      </p:sp>
      <p:sp>
        <p:nvSpPr>
          <p:cNvPr id="20" name="Footer Placeholder 3">
            <a:extLst>
              <a:ext uri="{FF2B5EF4-FFF2-40B4-BE49-F238E27FC236}">
                <a16:creationId xmlns:a16="http://schemas.microsoft.com/office/drawing/2014/main" id="{8494709D-C354-B4F2-2C98-2E31A2E73FEF}"/>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405904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Problem Statement: </a:t>
            </a:r>
            <a:r>
              <a:rPr lang="en-CA" sz="2400" dirty="0"/>
              <a:t>Time Series Anomaly Classification with Semi-Supervised Learning</a:t>
            </a:r>
            <a:endParaRPr lang="en-US" dirty="0"/>
          </a:p>
        </p:txBody>
      </p:sp>
      <p:sp>
        <p:nvSpPr>
          <p:cNvPr id="5" name="Content Placeholder 4">
            <a:extLst>
              <a:ext uri="{FF2B5EF4-FFF2-40B4-BE49-F238E27FC236}">
                <a16:creationId xmlns:a16="http://schemas.microsoft.com/office/drawing/2014/main" id="{5D605541-4217-A6B8-9233-AD5817065EC5}"/>
              </a:ext>
            </a:extLst>
          </p:cNvPr>
          <p:cNvSpPr>
            <a:spLocks noGrp="1"/>
          </p:cNvSpPr>
          <p:nvPr>
            <p:ph idx="1"/>
          </p:nvPr>
        </p:nvSpPr>
        <p:spPr>
          <a:xfrm>
            <a:off x="818712" y="1940560"/>
            <a:ext cx="10554574" cy="4465927"/>
          </a:xfrm>
        </p:spPr>
        <p:txBody>
          <a:bodyPr/>
          <a:lstStyle/>
          <a:p>
            <a:r>
              <a:rPr lang="en-CA" b="1" dirty="0"/>
              <a:t>Objective</a:t>
            </a:r>
            <a:r>
              <a:rPr lang="en-CA" dirty="0"/>
              <a:t>: Develop models that can accurately identify and classify anomalies in time series data, focusing on 16 predefined anomaly types.</a:t>
            </a:r>
          </a:p>
          <a:p>
            <a:r>
              <a:rPr lang="en-CA" b="1" dirty="0"/>
              <a:t>Approach</a:t>
            </a:r>
            <a:r>
              <a:rPr lang="en-CA" dirty="0"/>
              <a:t>: Utilize a semi-supervised method that leverages labeled anomalous segments for classification while employing an anomaly detection model to identify potential anomalies.</a:t>
            </a:r>
          </a:p>
          <a:p>
            <a:r>
              <a:rPr lang="en-CA" b="1" dirty="0"/>
              <a:t>Goal</a:t>
            </a:r>
            <a:r>
              <a:rPr lang="en-CA" dirty="0"/>
              <a:t>: Create a model that generalizes well to unseen data, accurately classifying different types of anomalies in time series data.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
        <p:nvSpPr>
          <p:cNvPr id="8" name="Footer Placeholder 3">
            <a:extLst>
              <a:ext uri="{FF2B5EF4-FFF2-40B4-BE49-F238E27FC236}">
                <a16:creationId xmlns:a16="http://schemas.microsoft.com/office/drawing/2014/main" id="{5802C97F-89E4-9884-D930-C9981E6E349C}"/>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1621860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EA4F-9113-4D78-7DC8-C46DE81EC0CD}"/>
              </a:ext>
            </a:extLst>
          </p:cNvPr>
          <p:cNvSpPr>
            <a:spLocks noGrp="1"/>
          </p:cNvSpPr>
          <p:nvPr>
            <p:ph type="title"/>
          </p:nvPr>
        </p:nvSpPr>
        <p:spPr/>
        <p:txBody>
          <a:bodyPr/>
          <a:lstStyle/>
          <a:p>
            <a:r>
              <a:rPr lang="en-US" dirty="0"/>
              <a:t>Problem Statement – Challenges  </a:t>
            </a:r>
          </a:p>
        </p:txBody>
      </p:sp>
      <p:sp>
        <p:nvSpPr>
          <p:cNvPr id="3" name="Content Placeholder 2">
            <a:extLst>
              <a:ext uri="{FF2B5EF4-FFF2-40B4-BE49-F238E27FC236}">
                <a16:creationId xmlns:a16="http://schemas.microsoft.com/office/drawing/2014/main" id="{36B7846F-2506-B01D-60C3-C699B8D53CB1}"/>
              </a:ext>
            </a:extLst>
          </p:cNvPr>
          <p:cNvSpPr>
            <a:spLocks noGrp="1"/>
          </p:cNvSpPr>
          <p:nvPr>
            <p:ph idx="1"/>
          </p:nvPr>
        </p:nvSpPr>
        <p:spPr>
          <a:xfrm>
            <a:off x="818712" y="2222288"/>
            <a:ext cx="10554574" cy="759452"/>
          </a:xfrm>
        </p:spPr>
        <p:txBody>
          <a:bodyPr/>
          <a:lstStyle/>
          <a:p>
            <a:pPr marL="0" indent="0">
              <a:buNone/>
            </a:pPr>
            <a:r>
              <a:rPr lang="en-CA" b="1" dirty="0"/>
              <a:t>1. Diverse Domains of Time Series Data</a:t>
            </a:r>
            <a:r>
              <a:rPr lang="en-CA" dirty="0"/>
              <a:t>:                         </a:t>
            </a:r>
            <a:r>
              <a:rPr lang="en-CA" b="1" dirty="0"/>
              <a:t>2. Limited and Imbalanced Datasets</a:t>
            </a:r>
            <a:r>
              <a:rPr lang="en-CA" dirty="0"/>
              <a:t>:</a:t>
            </a:r>
          </a:p>
          <a:p>
            <a:endParaRPr lang="en-US" dirty="0"/>
          </a:p>
        </p:txBody>
      </p:sp>
      <p:sp>
        <p:nvSpPr>
          <p:cNvPr id="5" name="Slide Number Placeholder 4">
            <a:extLst>
              <a:ext uri="{FF2B5EF4-FFF2-40B4-BE49-F238E27FC236}">
                <a16:creationId xmlns:a16="http://schemas.microsoft.com/office/drawing/2014/main" id="{CDA5C3B2-AA62-6D21-5246-6A6254A76223}"/>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Content Placeholder 7" descr="A close-up of a graph&#10;&#10;Description automatically generated">
            <a:extLst>
              <a:ext uri="{FF2B5EF4-FFF2-40B4-BE49-F238E27FC236}">
                <a16:creationId xmlns:a16="http://schemas.microsoft.com/office/drawing/2014/main" id="{8E4CDACE-06D5-BF56-41B7-755A38B0B1B6}"/>
              </a:ext>
            </a:extLst>
          </p:cNvPr>
          <p:cNvPicPr>
            <a:picLocks noChangeAspect="1"/>
          </p:cNvPicPr>
          <p:nvPr/>
        </p:nvPicPr>
        <p:blipFill rotWithShape="1">
          <a:blip r:embed="rId2"/>
          <a:srcRect l="4005" r="47518"/>
          <a:stretch/>
        </p:blipFill>
        <p:spPr>
          <a:xfrm>
            <a:off x="1605279" y="2825643"/>
            <a:ext cx="2980855" cy="3097653"/>
          </a:xfrm>
          <a:prstGeom prst="rect">
            <a:avLst/>
          </a:prstGeom>
          <a:effectLst>
            <a:outerShdw blurRad="50800" dir="14400000">
              <a:srgbClr val="000000">
                <a:alpha val="40000"/>
              </a:srgbClr>
            </a:outerShdw>
          </a:effectLst>
        </p:spPr>
      </p:pic>
      <p:pic>
        <p:nvPicPr>
          <p:cNvPr id="7" name="Content Placeholder 7" descr="A close-up of a graph&#10;&#10;Description automatically generated">
            <a:extLst>
              <a:ext uri="{FF2B5EF4-FFF2-40B4-BE49-F238E27FC236}">
                <a16:creationId xmlns:a16="http://schemas.microsoft.com/office/drawing/2014/main" id="{2A9B8070-97F4-8CEE-F65D-88594ECFCD1B}"/>
              </a:ext>
            </a:extLst>
          </p:cNvPr>
          <p:cNvPicPr>
            <a:picLocks noChangeAspect="1"/>
          </p:cNvPicPr>
          <p:nvPr/>
        </p:nvPicPr>
        <p:blipFill rotWithShape="1">
          <a:blip r:embed="rId2"/>
          <a:srcRect l="52045" t="965" r="901" b="-965"/>
          <a:stretch/>
        </p:blipFill>
        <p:spPr>
          <a:xfrm>
            <a:off x="7367329" y="2825643"/>
            <a:ext cx="2893440" cy="3097653"/>
          </a:xfrm>
          <a:prstGeom prst="rect">
            <a:avLst/>
          </a:prstGeom>
          <a:effectLst>
            <a:outerShdw blurRad="50800" dir="14400000">
              <a:srgbClr val="000000">
                <a:alpha val="40000"/>
              </a:srgbClr>
            </a:outerShdw>
          </a:effectLst>
        </p:spPr>
      </p:pic>
      <p:sp>
        <p:nvSpPr>
          <p:cNvPr id="8" name="Footer Placeholder 3">
            <a:extLst>
              <a:ext uri="{FF2B5EF4-FFF2-40B4-BE49-F238E27FC236}">
                <a16:creationId xmlns:a16="http://schemas.microsoft.com/office/drawing/2014/main" id="{A6730B37-0845-C512-FADB-BA94A82D3EF5}"/>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
        <p:nvSpPr>
          <p:cNvPr id="9" name="TextBox 8">
            <a:extLst>
              <a:ext uri="{FF2B5EF4-FFF2-40B4-BE49-F238E27FC236}">
                <a16:creationId xmlns:a16="http://schemas.microsoft.com/office/drawing/2014/main" id="{ADEF780A-A5CA-4FEF-C05B-A55029D1EE2A}"/>
              </a:ext>
            </a:extLst>
          </p:cNvPr>
          <p:cNvSpPr txBox="1"/>
          <p:nvPr/>
        </p:nvSpPr>
        <p:spPr>
          <a:xfrm>
            <a:off x="2730979" y="5930355"/>
            <a:ext cx="793807" cy="230832"/>
          </a:xfrm>
          <a:prstGeom prst="rect">
            <a:avLst/>
          </a:prstGeom>
          <a:noFill/>
        </p:spPr>
        <p:txBody>
          <a:bodyPr wrap="none" rtlCol="0">
            <a:spAutoFit/>
          </a:bodyPr>
          <a:lstStyle/>
          <a:p>
            <a:r>
              <a:rPr lang="en-US" sz="900" dirty="0"/>
              <a:t>Figure 7 [1]</a:t>
            </a:r>
          </a:p>
        </p:txBody>
      </p:sp>
      <p:sp>
        <p:nvSpPr>
          <p:cNvPr id="10" name="TextBox 9">
            <a:extLst>
              <a:ext uri="{FF2B5EF4-FFF2-40B4-BE49-F238E27FC236}">
                <a16:creationId xmlns:a16="http://schemas.microsoft.com/office/drawing/2014/main" id="{72F2F768-A54B-9FEA-04F2-066881FFA3EB}"/>
              </a:ext>
            </a:extLst>
          </p:cNvPr>
          <p:cNvSpPr txBox="1"/>
          <p:nvPr/>
        </p:nvSpPr>
        <p:spPr>
          <a:xfrm>
            <a:off x="8505310" y="5923296"/>
            <a:ext cx="793807" cy="230832"/>
          </a:xfrm>
          <a:prstGeom prst="rect">
            <a:avLst/>
          </a:prstGeom>
          <a:noFill/>
        </p:spPr>
        <p:txBody>
          <a:bodyPr wrap="none" rtlCol="0">
            <a:spAutoFit/>
          </a:bodyPr>
          <a:lstStyle/>
          <a:p>
            <a:r>
              <a:rPr lang="en-US" sz="900" dirty="0"/>
              <a:t>Figure 8 [1]</a:t>
            </a:r>
          </a:p>
        </p:txBody>
      </p:sp>
    </p:spTree>
    <p:extLst>
      <p:ext uri="{BB962C8B-B14F-4D97-AF65-F5344CB8AC3E}">
        <p14:creationId xmlns:p14="http://schemas.microsoft.com/office/powerpoint/2010/main" val="79018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EA4F-9113-4D78-7DC8-C46DE81EC0CD}"/>
              </a:ext>
            </a:extLst>
          </p:cNvPr>
          <p:cNvSpPr>
            <a:spLocks noGrp="1"/>
          </p:cNvSpPr>
          <p:nvPr>
            <p:ph type="title"/>
          </p:nvPr>
        </p:nvSpPr>
        <p:spPr/>
        <p:txBody>
          <a:bodyPr/>
          <a:lstStyle/>
          <a:p>
            <a:r>
              <a:rPr lang="en-US" dirty="0"/>
              <a:t>Problem Statement – Challenges  </a:t>
            </a:r>
          </a:p>
        </p:txBody>
      </p:sp>
      <p:sp>
        <p:nvSpPr>
          <p:cNvPr id="3" name="Content Placeholder 2">
            <a:extLst>
              <a:ext uri="{FF2B5EF4-FFF2-40B4-BE49-F238E27FC236}">
                <a16:creationId xmlns:a16="http://schemas.microsoft.com/office/drawing/2014/main" id="{36B7846F-2506-B01D-60C3-C699B8D53CB1}"/>
              </a:ext>
            </a:extLst>
          </p:cNvPr>
          <p:cNvSpPr>
            <a:spLocks noGrp="1"/>
          </p:cNvSpPr>
          <p:nvPr>
            <p:ph idx="1"/>
          </p:nvPr>
        </p:nvSpPr>
        <p:spPr>
          <a:xfrm>
            <a:off x="284480" y="2240279"/>
            <a:ext cx="11623040" cy="2377441"/>
          </a:xfrm>
        </p:spPr>
        <p:txBody>
          <a:bodyPr>
            <a:normAutofit/>
          </a:bodyPr>
          <a:lstStyle/>
          <a:p>
            <a:pPr marL="0" indent="0">
              <a:buNone/>
            </a:pPr>
            <a:r>
              <a:rPr lang="en-CA" b="1" dirty="0"/>
              <a:t>3. Sequential Model Application</a:t>
            </a:r>
          </a:p>
          <a:p>
            <a:r>
              <a:rPr lang="en-CA" dirty="0"/>
              <a:t>A straightforward model that takes in a time series and outputs the anomaly type does not exist. Instead, a sequential approach is required:</a:t>
            </a:r>
          </a:p>
          <a:p>
            <a:pPr lvl="1">
              <a:buFont typeface="+mj-lt"/>
              <a:buAutoNum type="arabicPeriod"/>
            </a:pPr>
            <a:r>
              <a:rPr lang="en-CA" b="1" dirty="0"/>
              <a:t>Anomaly Detection Model</a:t>
            </a:r>
            <a:r>
              <a:rPr lang="en-CA" dirty="0"/>
              <a:t>: First, a model must identify the anomalous segment within a time series.</a:t>
            </a:r>
          </a:p>
          <a:p>
            <a:pPr lvl="1">
              <a:buFont typeface="+mj-lt"/>
              <a:buAutoNum type="arabicPeriod"/>
            </a:pPr>
            <a:r>
              <a:rPr lang="en-CA" b="1" dirty="0"/>
              <a:t>Classifier Model</a:t>
            </a:r>
            <a:r>
              <a:rPr lang="en-CA" dirty="0"/>
              <a:t>: Once the anomaly is located, a classifier model must label it with the correct anomaly type.</a:t>
            </a:r>
          </a:p>
          <a:p>
            <a:pPr marL="0" indent="0">
              <a:buNone/>
            </a:pPr>
            <a:endParaRPr lang="en-US" b="1" dirty="0"/>
          </a:p>
        </p:txBody>
      </p:sp>
      <p:sp>
        <p:nvSpPr>
          <p:cNvPr id="5" name="Slide Number Placeholder 4">
            <a:extLst>
              <a:ext uri="{FF2B5EF4-FFF2-40B4-BE49-F238E27FC236}">
                <a16:creationId xmlns:a16="http://schemas.microsoft.com/office/drawing/2014/main" id="{CDA5C3B2-AA62-6D21-5246-6A6254A76223}"/>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9" name="Rounded Rectangle 8">
            <a:extLst>
              <a:ext uri="{FF2B5EF4-FFF2-40B4-BE49-F238E27FC236}">
                <a16:creationId xmlns:a16="http://schemas.microsoft.com/office/drawing/2014/main" id="{C2CC0E1B-8FD3-E428-5B77-5BEE8ADA63B9}"/>
              </a:ext>
            </a:extLst>
          </p:cNvPr>
          <p:cNvSpPr/>
          <p:nvPr/>
        </p:nvSpPr>
        <p:spPr>
          <a:xfrm>
            <a:off x="3796824" y="4671060"/>
            <a:ext cx="1940560" cy="11914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Detect Anomalous Part</a:t>
            </a:r>
          </a:p>
        </p:txBody>
      </p:sp>
      <p:sp>
        <p:nvSpPr>
          <p:cNvPr id="10" name="Rounded Rectangle 9">
            <a:extLst>
              <a:ext uri="{FF2B5EF4-FFF2-40B4-BE49-F238E27FC236}">
                <a16:creationId xmlns:a16="http://schemas.microsoft.com/office/drawing/2014/main" id="{CD60E79C-7FB5-F4A8-9D78-3C038EDE626E}"/>
              </a:ext>
            </a:extLst>
          </p:cNvPr>
          <p:cNvSpPr/>
          <p:nvPr/>
        </p:nvSpPr>
        <p:spPr>
          <a:xfrm>
            <a:off x="6532836" y="4678596"/>
            <a:ext cx="1940560" cy="11914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Apply Anomaly  Classifier</a:t>
            </a:r>
          </a:p>
        </p:txBody>
      </p:sp>
      <p:sp>
        <p:nvSpPr>
          <p:cNvPr id="11" name="Rounded Rectangle 10">
            <a:extLst>
              <a:ext uri="{FF2B5EF4-FFF2-40B4-BE49-F238E27FC236}">
                <a16:creationId xmlns:a16="http://schemas.microsoft.com/office/drawing/2014/main" id="{6899783A-BB2A-E216-48F6-1DC66055B9CB}"/>
              </a:ext>
            </a:extLst>
          </p:cNvPr>
          <p:cNvSpPr/>
          <p:nvPr/>
        </p:nvSpPr>
        <p:spPr>
          <a:xfrm>
            <a:off x="9268848" y="4678596"/>
            <a:ext cx="1940560" cy="11914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Detect Anomaly</a:t>
            </a:r>
          </a:p>
          <a:p>
            <a:pPr algn="ctr"/>
            <a:r>
              <a:rPr lang="en-US" dirty="0"/>
              <a:t>Type</a:t>
            </a:r>
          </a:p>
        </p:txBody>
      </p:sp>
      <p:sp>
        <p:nvSpPr>
          <p:cNvPr id="12" name="Rounded Rectangle 11">
            <a:extLst>
              <a:ext uri="{FF2B5EF4-FFF2-40B4-BE49-F238E27FC236}">
                <a16:creationId xmlns:a16="http://schemas.microsoft.com/office/drawing/2014/main" id="{17E2A978-39A5-2CED-8DAA-9A0D1A692EA3}"/>
              </a:ext>
            </a:extLst>
          </p:cNvPr>
          <p:cNvSpPr/>
          <p:nvPr/>
        </p:nvSpPr>
        <p:spPr>
          <a:xfrm>
            <a:off x="1060812" y="4671060"/>
            <a:ext cx="1940560" cy="11914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Time Series Data</a:t>
            </a:r>
          </a:p>
        </p:txBody>
      </p:sp>
      <p:sp>
        <p:nvSpPr>
          <p:cNvPr id="13" name="Right Arrow 12">
            <a:extLst>
              <a:ext uri="{FF2B5EF4-FFF2-40B4-BE49-F238E27FC236}">
                <a16:creationId xmlns:a16="http://schemas.microsoft.com/office/drawing/2014/main" id="{FF889807-4BE3-9028-D6DB-CA48C57A4BFA}"/>
              </a:ext>
            </a:extLst>
          </p:cNvPr>
          <p:cNvSpPr/>
          <p:nvPr/>
        </p:nvSpPr>
        <p:spPr>
          <a:xfrm>
            <a:off x="3001372" y="5108319"/>
            <a:ext cx="795452" cy="3320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D8678FD1-DCF0-BE9F-BBD1-07DD293D1B96}"/>
              </a:ext>
            </a:extLst>
          </p:cNvPr>
          <p:cNvSpPr/>
          <p:nvPr/>
        </p:nvSpPr>
        <p:spPr>
          <a:xfrm>
            <a:off x="5737384" y="5120136"/>
            <a:ext cx="795452" cy="3320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6472CDEA-1269-6A98-901D-34D0E786404E}"/>
              </a:ext>
            </a:extLst>
          </p:cNvPr>
          <p:cNvSpPr/>
          <p:nvPr/>
        </p:nvSpPr>
        <p:spPr>
          <a:xfrm>
            <a:off x="8473396" y="5094972"/>
            <a:ext cx="795452" cy="3320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3">
            <a:extLst>
              <a:ext uri="{FF2B5EF4-FFF2-40B4-BE49-F238E27FC236}">
                <a16:creationId xmlns:a16="http://schemas.microsoft.com/office/drawing/2014/main" id="{02E63987-A189-6D67-D6AF-875C1C4FF9F0}"/>
              </a:ext>
            </a:extLst>
          </p:cNvPr>
          <p:cNvSpPr>
            <a:spLocks noGrp="1"/>
          </p:cNvSpPr>
          <p:nvPr>
            <p:ph type="ftr" sz="quarter" idx="11"/>
          </p:nvPr>
        </p:nvSpPr>
        <p:spPr>
          <a:xfrm>
            <a:off x="0" y="6492875"/>
            <a:ext cx="8644320" cy="365125"/>
          </a:xfrm>
        </p:spPr>
        <p:txBody>
          <a:bodyPr/>
          <a:lstStyle/>
          <a:p>
            <a:r>
              <a:rPr lang="sv-SE" dirty="0" err="1"/>
              <a:t>Anomaly</a:t>
            </a:r>
            <a:r>
              <a:rPr lang="sv-SE" dirty="0"/>
              <a:t> </a:t>
            </a:r>
            <a:r>
              <a:rPr lang="sv-SE" dirty="0" err="1"/>
              <a:t>Detection</a:t>
            </a:r>
            <a:r>
              <a:rPr lang="sv-SE" dirty="0"/>
              <a:t> – August 2024</a:t>
            </a:r>
            <a:endParaRPr lang="en-US" dirty="0"/>
          </a:p>
        </p:txBody>
      </p:sp>
    </p:spTree>
    <p:extLst>
      <p:ext uri="{BB962C8B-B14F-4D97-AF65-F5344CB8AC3E}">
        <p14:creationId xmlns:p14="http://schemas.microsoft.com/office/powerpoint/2010/main" val="2941619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0.7"/>
</p:tagLst>
</file>

<file path=ppt/tags/tag2.xml><?xml version="1.0" encoding="utf-8"?>
<p:tagLst xmlns:a="http://schemas.openxmlformats.org/drawingml/2006/main" xmlns:r="http://schemas.openxmlformats.org/officeDocument/2006/relationships" xmlns:p="http://schemas.openxmlformats.org/presentationml/2006/main">
  <p:tag name="TIMING" val="|2.5|0.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6199</TotalTime>
  <Words>3132</Words>
  <Application>Microsoft Macintosh PowerPoint</Application>
  <PresentationFormat>Widescreen</PresentationFormat>
  <Paragraphs>619</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Aptos Narrow</vt:lpstr>
      <vt:lpstr>Arial</vt:lpstr>
      <vt:lpstr>Calibri</vt:lpstr>
      <vt:lpstr>Century Gothic</vt:lpstr>
      <vt:lpstr>Courier New</vt:lpstr>
      <vt:lpstr>Helvetica Neue</vt:lpstr>
      <vt:lpstr>Times New Roman</vt:lpstr>
      <vt:lpstr>Wingdings 2</vt:lpstr>
      <vt:lpstr>Quotable</vt:lpstr>
      <vt:lpstr>Classical ML and Deep Learning Models for anomaly detection</vt:lpstr>
      <vt:lpstr>CONTENTS</vt:lpstr>
      <vt:lpstr>INTRODUCTION</vt:lpstr>
      <vt:lpstr>Introduction</vt:lpstr>
      <vt:lpstr>Data Exploration</vt:lpstr>
      <vt:lpstr>Data – Examples </vt:lpstr>
      <vt:lpstr>Problem Statement: Time Series Anomaly Classification with Semi-Supervised Learning</vt:lpstr>
      <vt:lpstr>Problem Statement – Challenges  </vt:lpstr>
      <vt:lpstr>Problem Statement – Challenges  </vt:lpstr>
      <vt:lpstr>Problem Statement – Challenges  </vt:lpstr>
      <vt:lpstr>Problem Statement – Challenges  </vt:lpstr>
      <vt:lpstr>Problem Statement – Challenges </vt:lpstr>
      <vt:lpstr>Problem Statement – Challenges </vt:lpstr>
      <vt:lpstr>Problem Statement – Challenges </vt:lpstr>
      <vt:lpstr>Recommendations and Addressing the Challenges</vt:lpstr>
      <vt:lpstr>Prediction of the Anomalous Part</vt:lpstr>
      <vt:lpstr>Isolation Forest</vt:lpstr>
      <vt:lpstr>Isolation Forest – Challenges </vt:lpstr>
      <vt:lpstr>PowerPoint Presentation</vt:lpstr>
      <vt:lpstr>Performance Metrics</vt:lpstr>
      <vt:lpstr>GRU AutoEncoder</vt:lpstr>
      <vt:lpstr>GRU AutoEncoder – Challenges </vt:lpstr>
      <vt:lpstr>PowerPoint Presentation</vt:lpstr>
      <vt:lpstr>Performance Metrics</vt:lpstr>
      <vt:lpstr>Ensemble Method</vt:lpstr>
      <vt:lpstr>Ensemble Method – Parameter Tuning</vt:lpstr>
      <vt:lpstr>Ensemble Method – Challenges</vt:lpstr>
      <vt:lpstr>Ensemble Method – Scoring Function</vt:lpstr>
      <vt:lpstr>PowerPoint Presentation</vt:lpstr>
      <vt:lpstr>Performance Metrics</vt:lpstr>
      <vt:lpstr>Supervised Model for Anomaly Classification</vt:lpstr>
      <vt:lpstr>Method</vt:lpstr>
      <vt:lpstr>Feature Extraction</vt:lpstr>
      <vt:lpstr>Class Imbalance </vt:lpstr>
      <vt:lpstr>Challenge: Class Imbalance</vt:lpstr>
      <vt:lpstr>Anomaly Type Classifier</vt:lpstr>
      <vt:lpstr>Details of the classifier</vt:lpstr>
      <vt:lpstr>Details of the Classifier</vt:lpstr>
      <vt:lpstr>Performance Metrics – Overall Performance</vt:lpstr>
      <vt:lpstr>Performance by Anomaly Type and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23 REFRIGERATED-FACILITY DESIGN</dc:title>
  <dc:creator>Mohammad Khajedehi</dc:creator>
  <cp:lastModifiedBy>Tina Hajinejad</cp:lastModifiedBy>
  <cp:revision>231</cp:revision>
  <dcterms:created xsi:type="dcterms:W3CDTF">2019-12-09T04:41:19Z</dcterms:created>
  <dcterms:modified xsi:type="dcterms:W3CDTF">2024-08-16T16:51:06Z</dcterms:modified>
</cp:coreProperties>
</file>